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188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48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55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slides/slide144.xml" ContentType="application/vnd.openxmlformats-officedocument.presentationml.slide+xml"/>
  <Override PartName="/ppt/slides/slide162.xml" ContentType="application/vnd.openxmlformats-officedocument.presentationml.slide+xml"/>
  <Override PartName="/ppt/slides/slide191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5"/>
  </p:notesMasterIdLst>
  <p:sldIdLst>
    <p:sldId id="401" r:id="rId2"/>
    <p:sldId id="402" r:id="rId3"/>
    <p:sldId id="403" r:id="rId4"/>
    <p:sldId id="487" r:id="rId5"/>
    <p:sldId id="488" r:id="rId6"/>
    <p:sldId id="489" r:id="rId7"/>
    <p:sldId id="407" r:id="rId8"/>
    <p:sldId id="471" r:id="rId9"/>
    <p:sldId id="472" r:id="rId10"/>
    <p:sldId id="477" r:id="rId11"/>
    <p:sldId id="470" r:id="rId12"/>
    <p:sldId id="408" r:id="rId13"/>
    <p:sldId id="473" r:id="rId14"/>
    <p:sldId id="474" r:id="rId15"/>
    <p:sldId id="476" r:id="rId16"/>
    <p:sldId id="481" r:id="rId17"/>
    <p:sldId id="482" r:id="rId18"/>
    <p:sldId id="483" r:id="rId19"/>
    <p:sldId id="484" r:id="rId20"/>
    <p:sldId id="485" r:id="rId21"/>
    <p:sldId id="486" r:id="rId22"/>
    <p:sldId id="409" r:id="rId23"/>
    <p:sldId id="410" r:id="rId24"/>
    <p:sldId id="412" r:id="rId25"/>
    <p:sldId id="478" r:id="rId26"/>
    <p:sldId id="479" r:id="rId27"/>
    <p:sldId id="395" r:id="rId28"/>
    <p:sldId id="396" r:id="rId29"/>
    <p:sldId id="397" r:id="rId30"/>
    <p:sldId id="398" r:id="rId31"/>
    <p:sldId id="39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437" r:id="rId50"/>
    <p:sldId id="438" r:id="rId51"/>
    <p:sldId id="439" r:id="rId52"/>
    <p:sldId id="440" r:id="rId53"/>
    <p:sldId id="441" r:id="rId54"/>
    <p:sldId id="442" r:id="rId55"/>
    <p:sldId id="443" r:id="rId56"/>
    <p:sldId id="444" r:id="rId57"/>
    <p:sldId id="445" r:id="rId58"/>
    <p:sldId id="446" r:id="rId59"/>
    <p:sldId id="447" r:id="rId60"/>
    <p:sldId id="448" r:id="rId61"/>
    <p:sldId id="449" r:id="rId62"/>
    <p:sldId id="450" r:id="rId63"/>
    <p:sldId id="451" r:id="rId64"/>
    <p:sldId id="452" r:id="rId65"/>
    <p:sldId id="453" r:id="rId66"/>
    <p:sldId id="454" r:id="rId67"/>
    <p:sldId id="455" r:id="rId68"/>
    <p:sldId id="456" r:id="rId69"/>
    <p:sldId id="457" r:id="rId70"/>
    <p:sldId id="458" r:id="rId71"/>
    <p:sldId id="459" r:id="rId72"/>
    <p:sldId id="460" r:id="rId73"/>
    <p:sldId id="461" r:id="rId74"/>
    <p:sldId id="462" r:id="rId75"/>
    <p:sldId id="463" r:id="rId76"/>
    <p:sldId id="464" r:id="rId77"/>
    <p:sldId id="465" r:id="rId78"/>
    <p:sldId id="466" r:id="rId79"/>
    <p:sldId id="467" r:id="rId80"/>
    <p:sldId id="468" r:id="rId81"/>
    <p:sldId id="288" r:id="rId82"/>
    <p:sldId id="289" r:id="rId83"/>
    <p:sldId id="379" r:id="rId84"/>
    <p:sldId id="290" r:id="rId85"/>
    <p:sldId id="291" r:id="rId86"/>
    <p:sldId id="292" r:id="rId87"/>
    <p:sldId id="293" r:id="rId88"/>
    <p:sldId id="380" r:id="rId89"/>
    <p:sldId id="295" r:id="rId90"/>
    <p:sldId id="382" r:id="rId91"/>
    <p:sldId id="296" r:id="rId92"/>
    <p:sldId id="297" r:id="rId93"/>
    <p:sldId id="383" r:id="rId94"/>
    <p:sldId id="298" r:id="rId95"/>
    <p:sldId id="384" r:id="rId96"/>
    <p:sldId id="299" r:id="rId97"/>
    <p:sldId id="400" r:id="rId98"/>
    <p:sldId id="352" r:id="rId99"/>
    <p:sldId id="353" r:id="rId100"/>
    <p:sldId id="385" r:id="rId101"/>
    <p:sldId id="355" r:id="rId102"/>
    <p:sldId id="386" r:id="rId103"/>
    <p:sldId id="356" r:id="rId104"/>
    <p:sldId id="357" r:id="rId105"/>
    <p:sldId id="358" r:id="rId106"/>
    <p:sldId id="387" r:id="rId107"/>
    <p:sldId id="389" r:id="rId108"/>
    <p:sldId id="388" r:id="rId109"/>
    <p:sldId id="359" r:id="rId110"/>
    <p:sldId id="360" r:id="rId111"/>
    <p:sldId id="361" r:id="rId112"/>
    <p:sldId id="390" r:id="rId113"/>
    <p:sldId id="362" r:id="rId114"/>
    <p:sldId id="363" r:id="rId115"/>
    <p:sldId id="364" r:id="rId116"/>
    <p:sldId id="365" r:id="rId117"/>
    <p:sldId id="391" r:id="rId118"/>
    <p:sldId id="392" r:id="rId119"/>
    <p:sldId id="369" r:id="rId120"/>
    <p:sldId id="370" r:id="rId121"/>
    <p:sldId id="371" r:id="rId122"/>
    <p:sldId id="372" r:id="rId123"/>
    <p:sldId id="393" r:id="rId124"/>
    <p:sldId id="373" r:id="rId125"/>
    <p:sldId id="374" r:id="rId126"/>
    <p:sldId id="375" r:id="rId127"/>
    <p:sldId id="376" r:id="rId128"/>
    <p:sldId id="394" r:id="rId129"/>
    <p:sldId id="377" r:id="rId130"/>
    <p:sldId id="414" r:id="rId131"/>
    <p:sldId id="540" r:id="rId132"/>
    <p:sldId id="490" r:id="rId133"/>
    <p:sldId id="492" r:id="rId134"/>
    <p:sldId id="493" r:id="rId135"/>
    <p:sldId id="494" r:id="rId136"/>
    <p:sldId id="495" r:id="rId137"/>
    <p:sldId id="496" r:id="rId138"/>
    <p:sldId id="497" r:id="rId139"/>
    <p:sldId id="498" r:id="rId140"/>
    <p:sldId id="499" r:id="rId141"/>
    <p:sldId id="500" r:id="rId142"/>
    <p:sldId id="501" r:id="rId143"/>
    <p:sldId id="502" r:id="rId144"/>
    <p:sldId id="503" r:id="rId145"/>
    <p:sldId id="519" r:id="rId146"/>
    <p:sldId id="504" r:id="rId147"/>
    <p:sldId id="505" r:id="rId148"/>
    <p:sldId id="506" r:id="rId149"/>
    <p:sldId id="507" r:id="rId150"/>
    <p:sldId id="508" r:id="rId151"/>
    <p:sldId id="509" r:id="rId152"/>
    <p:sldId id="510" r:id="rId153"/>
    <p:sldId id="511" r:id="rId154"/>
    <p:sldId id="512" r:id="rId155"/>
    <p:sldId id="513" r:id="rId156"/>
    <p:sldId id="514" r:id="rId157"/>
    <p:sldId id="518" r:id="rId158"/>
    <p:sldId id="515" r:id="rId159"/>
    <p:sldId id="516" r:id="rId160"/>
    <p:sldId id="517" r:id="rId161"/>
    <p:sldId id="541" r:id="rId162"/>
    <p:sldId id="491" r:id="rId163"/>
    <p:sldId id="520" r:id="rId164"/>
    <p:sldId id="521" r:id="rId165"/>
    <p:sldId id="525" r:id="rId166"/>
    <p:sldId id="526" r:id="rId167"/>
    <p:sldId id="527" r:id="rId168"/>
    <p:sldId id="528" r:id="rId169"/>
    <p:sldId id="529" r:id="rId170"/>
    <p:sldId id="530" r:id="rId171"/>
    <p:sldId id="531" r:id="rId172"/>
    <p:sldId id="532" r:id="rId173"/>
    <p:sldId id="533" r:id="rId174"/>
    <p:sldId id="534" r:id="rId175"/>
    <p:sldId id="535" r:id="rId176"/>
    <p:sldId id="536" r:id="rId177"/>
    <p:sldId id="537" r:id="rId178"/>
    <p:sldId id="538" r:id="rId179"/>
    <p:sldId id="539" r:id="rId180"/>
    <p:sldId id="522" r:id="rId181"/>
    <p:sldId id="523" r:id="rId182"/>
    <p:sldId id="524" r:id="rId183"/>
    <p:sldId id="542" r:id="rId184"/>
    <p:sldId id="543" r:id="rId185"/>
    <p:sldId id="544" r:id="rId186"/>
    <p:sldId id="548" r:id="rId187"/>
    <p:sldId id="545" r:id="rId188"/>
    <p:sldId id="549" r:id="rId189"/>
    <p:sldId id="550" r:id="rId190"/>
    <p:sldId id="552" r:id="rId191"/>
    <p:sldId id="417" r:id="rId192"/>
    <p:sldId id="469" r:id="rId193"/>
    <p:sldId id="418" r:id="rId194"/>
  </p:sldIdLst>
  <p:sldSz cx="9144000" cy="5143500" type="screen16x9"/>
  <p:notesSz cx="6858000" cy="9144000"/>
  <p:embeddedFontLst>
    <p:embeddedFont>
      <p:font typeface="나눔고딕 ExtraBold" pitchFamily="50" charset="-127"/>
      <p:bold r:id="rId196"/>
    </p:embeddedFont>
    <p:embeddedFont>
      <p:font typeface="맑은 고딕" pitchFamily="50" charset="-127"/>
      <p:regular r:id="rId197"/>
      <p:bold r:id="rId198"/>
    </p:embeddedFont>
    <p:embeddedFont>
      <p:font typeface="-윤고딕350" pitchFamily="18" charset="-127"/>
      <p:regular r:id="rId199"/>
    </p:embeddedFont>
    <p:embeddedFont>
      <p:font typeface="-윤고딕330" pitchFamily="18" charset="-127"/>
      <p:regular r:id="rId200"/>
    </p:embeddedFont>
    <p:embeddedFont>
      <p:font typeface="-윤고딕340" pitchFamily="18" charset="-127"/>
      <p:regular r:id="rId201"/>
    </p:embeddedFont>
    <p:embeddedFont>
      <p:font typeface="-윤고딕320" pitchFamily="18" charset="-127"/>
      <p:regular r:id="rId20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3" autoAdjust="0"/>
    <p:restoredTop sz="97283" autoAdjust="0"/>
  </p:normalViewPr>
  <p:slideViewPr>
    <p:cSldViewPr showGuides="1">
      <p:cViewPr>
        <p:scale>
          <a:sx n="90" d="100"/>
          <a:sy n="90" d="100"/>
        </p:scale>
        <p:origin x="-642" y="-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font" Target="fonts/font2.fntdata"/><Relationship Id="rId206" Type="http://schemas.openxmlformats.org/officeDocument/2006/relationships/tableStyles" Target="tableStyles.xml"/><Relationship Id="rId201" Type="http://schemas.openxmlformats.org/officeDocument/2006/relationships/font" Target="fonts/font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font" Target="fonts/font3.fntdata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font" Target="fonts/font7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font" Target="fonts/font4.fntdata"/><Relationship Id="rId20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font" Target="fonts/font1.fntdata"/><Relationship Id="rId20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00A3-0E2B-4725-AEBC-54F524F5B1FD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BC6B4-C2A7-4E1E-BD05-1A195C01217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214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글 제목 누르면 파일 다운로드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삭제 누르면 해당 글 바로 삭제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BC6B4-C2A7-4E1E-BD05-1A195C012175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글 제목 누르면 파일 다운로드</a:t>
            </a:r>
            <a:r>
              <a:rPr lang="en-US" altLang="ko-KR" dirty="0" smtClean="0"/>
              <a:t>. </a:t>
            </a:r>
            <a:r>
              <a:rPr lang="ko-KR" altLang="en-US" dirty="0" smtClean="0"/>
              <a:t>삭제 누르면 해당 글 바로 삭제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BC6B4-C2A7-4E1E-BD05-1A195C012175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심리학에서 나온 자극</a:t>
            </a:r>
            <a:r>
              <a:rPr lang="en-US" altLang="ko-KR" dirty="0" smtClean="0"/>
              <a:t>-</a:t>
            </a:r>
            <a:r>
              <a:rPr lang="ko-KR" altLang="en-US" baseline="0" dirty="0" smtClean="0"/>
              <a:t>반응의 이론을 토대로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1E0FB0-3C61-402D-BAEE-59161479CB3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8004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46403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681991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977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7207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0741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771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57945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82847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9774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8817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9925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0">
              <a:schemeClr val="bg1">
                <a:lumMod val="95000"/>
              </a:schemeClr>
            </a:gs>
            <a:gs pos="0">
              <a:schemeClr val="bg1">
                <a:lumMod val="85000"/>
              </a:schemeClr>
            </a:gs>
            <a:gs pos="100000">
              <a:schemeClr val="bg1">
                <a:lumMod val="85000"/>
              </a:schemeClr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B821B-96B0-4EF1-A59F-24A76BF1AA5E}" type="datetimeFigureOut">
              <a:rPr lang="ko-KR" altLang="en-US" smtClean="0"/>
              <a:pPr/>
              <a:t>2017-09-18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45E9-F5F5-449D-9945-8CD61528D96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542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099182" y="2357467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56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사원 관리 프로그램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6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3283" y="2140430"/>
            <a:ext cx="874011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205485" y="2140430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최고</a:t>
            </a:r>
            <a:r>
              <a:rPr lang="ko-KR" altLang="en-US" sz="10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</a:t>
            </a:r>
          </a:p>
        </p:txBody>
      </p:sp>
      <p:sp>
        <p:nvSpPr>
          <p:cNvPr id="12" name="직각 삼각형 11"/>
          <p:cNvSpPr/>
          <p:nvPr/>
        </p:nvSpPr>
        <p:spPr>
          <a:xfrm>
            <a:off x="4107294" y="2140430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/>
        </p:nvSpPr>
        <p:spPr>
          <a:xfrm rot="16200000" flipH="1">
            <a:off x="4140166" y="2140644"/>
            <a:ext cx="228765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69145" y="2140430"/>
            <a:ext cx="1498999" cy="22919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47132" y="2151316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2</a:t>
            </a:r>
            <a:r>
              <a:rPr lang="ko-KR" altLang="en-US" sz="9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조 발표</a:t>
            </a:r>
            <a:endParaRPr lang="ko-KR" altLang="en-US" sz="9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25361" y="2746767"/>
            <a:ext cx="2642784" cy="28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059832" y="2757577"/>
            <a:ext cx="29129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김경민 류영주 양나리 </a:t>
            </a:r>
            <a:r>
              <a:rPr lang="ko-KR" altLang="en-US" sz="1000" spc="30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윤여준</a:t>
            </a:r>
            <a:r>
              <a:rPr lang="ko-KR" altLang="en-US" sz="1000" spc="30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1000" spc="3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이상근</a:t>
            </a:r>
            <a:endParaRPr lang="ko-KR" altLang="en-US" sz="1000" spc="3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89377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971600" y="1131590"/>
          <a:ext cx="7200801" cy="2952330"/>
        </p:xfrm>
        <a:graphic>
          <a:graphicData uri="http://schemas.openxmlformats.org/drawingml/2006/table">
            <a:tbl>
              <a:tblPr/>
              <a:tblGrid>
                <a:gridCol w="704730"/>
                <a:gridCol w="704730"/>
                <a:gridCol w="704730"/>
                <a:gridCol w="5086611"/>
              </a:tblGrid>
              <a:tr h="196822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로그인 후 화면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관리자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관리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새로 온 사원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신입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경력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에 대한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목록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사원에 대한 정보를 일괄적으로 열람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결재관리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조회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각종 결재 기안 서류에 대한 승인 및 반려 처리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 된 기안서류에 한해 삭제 처리가능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 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반려시 상세보기 페이지에 직인 이미지생성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 관리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조회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사원의 근태에 대한 정보를 조회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승인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승인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신청에 대한 승인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양식자료실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자료실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각종 결재 기안에 필요한 서류 양식을 업로드하거나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작성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사원모두가 볼 수 있는 게시글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수정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수정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11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삭제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12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게시판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작성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팀별 게시판을 열람하여 특정 게시글을 등록 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13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수정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팀별 게시판을 열람하여 특정 게시글을 수정 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82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14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삭제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팀별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게시판을 열람하여 특정 </a:t>
                      </a:r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게시글을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삭제 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386" name="Picture 2" descr="C:\Users\sec\Desktop\스토리보드 사진\관리자\59관리자_사원등록 _생년월일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pic>
        <p:nvPicPr>
          <p:cNvPr id="20" name="Picture 2" descr="C:\Users\R\Desktop\세미프로젝트\스토리보드\스토리보드 사진\사원\23주소찾기_클릭시(팝업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0" y="1582733"/>
            <a:ext cx="4320000" cy="2599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5782305" y="2666618"/>
            <a:ext cx="2985281" cy="600164"/>
            <a:chOff x="5782305" y="2666618"/>
            <a:chExt cx="2985281" cy="600164"/>
          </a:xfrm>
        </p:grpSpPr>
        <p:sp>
          <p:nvSpPr>
            <p:cNvPr id="22" name="직사각형 21"/>
            <p:cNvSpPr/>
            <p:nvPr/>
          </p:nvSpPr>
          <p:spPr>
            <a:xfrm>
              <a:off x="5782305" y="2803014"/>
              <a:ext cx="510267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6310077" y="2962270"/>
              <a:ext cx="823731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165865" y="2666618"/>
              <a:ext cx="160172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중 일부분 입력 후 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찾기 버튼 클릭 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목록 폼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Picture 2" descr="C:\Users\sec\Desktop\스토리보드 사진\관리자\59관리자_사원등록 _생년월일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pic>
        <p:nvPicPr>
          <p:cNvPr id="19" name="Picture 2" descr="C:\Users\R\Desktop\세미프로젝트\스토리보드\스토리보드 사진\사원\24주소찾기_찾기_클릭시(팝업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39739"/>
            <a:ext cx="4320000" cy="35482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21"/>
          <p:cNvGrpSpPr/>
          <p:nvPr/>
        </p:nvGrpSpPr>
        <p:grpSpPr>
          <a:xfrm>
            <a:off x="2688176" y="2810634"/>
            <a:ext cx="5916272" cy="430887"/>
            <a:chOff x="2688176" y="2811793"/>
            <a:chExt cx="5916272" cy="430887"/>
          </a:xfrm>
        </p:grpSpPr>
        <p:sp>
          <p:nvSpPr>
            <p:cNvPr id="21" name="직사각형 20"/>
            <p:cNvSpPr/>
            <p:nvPr/>
          </p:nvSpPr>
          <p:spPr>
            <a:xfrm>
              <a:off x="2688176" y="2907926"/>
              <a:ext cx="2579129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5262903" y="3020424"/>
              <a:ext cx="145116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762277" y="2811793"/>
              <a:ext cx="18421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자동으로 텍스트박스에 입력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034" name="Picture 2" descr="C:\Users\sec\Desktop\스토리보드 사진\관리자\61관리자_사원등록_입력완료 후 등록버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9" name="그룹 18"/>
          <p:cNvGrpSpPr/>
          <p:nvPr/>
        </p:nvGrpSpPr>
        <p:grpSpPr>
          <a:xfrm>
            <a:off x="827584" y="3627770"/>
            <a:ext cx="3791226" cy="600164"/>
            <a:chOff x="1994570" y="3699778"/>
            <a:chExt cx="3791226" cy="600164"/>
          </a:xfrm>
        </p:grpSpPr>
        <p:sp>
          <p:nvSpPr>
            <p:cNvPr id="20" name="직사각형 19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94570" y="3699778"/>
              <a:ext cx="1941557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등록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사원이 등록되고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등록 완료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flipH="1">
              <a:off x="4010794" y="3982434"/>
              <a:ext cx="135329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4257314" y="3795886"/>
            <a:ext cx="1322798" cy="1125706"/>
            <a:chOff x="4257314" y="3795886"/>
            <a:chExt cx="1322798" cy="1125706"/>
          </a:xfrm>
        </p:grpSpPr>
        <p:grpSp>
          <p:nvGrpSpPr>
            <p:cNvPr id="23" name="그룹 22"/>
            <p:cNvGrpSpPr/>
            <p:nvPr/>
          </p:nvGrpSpPr>
          <p:grpSpPr>
            <a:xfrm>
              <a:off x="4257314" y="3795886"/>
              <a:ext cx="1322798" cy="1125706"/>
              <a:chOff x="5424300" y="3867894"/>
              <a:chExt cx="1322798" cy="1125706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827741" y="3867894"/>
                <a:ext cx="483083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424300" y="4731990"/>
                <a:ext cx="132279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입력한 내용 초기화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9" name="직선 화살표 연결선 28"/>
            <p:cNvCxnSpPr/>
            <p:nvPr/>
          </p:nvCxnSpPr>
          <p:spPr>
            <a:xfrm>
              <a:off x="4898132" y="4011910"/>
              <a:ext cx="0" cy="648072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C:\Users\sec\Desktop\스토리보드 사진\관리자\62관리자_사원등록_완료페이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688477" y="2346201"/>
            <a:ext cx="1632178" cy="1419622"/>
            <a:chOff x="3732637" y="3362821"/>
            <a:chExt cx="1632178" cy="1419622"/>
          </a:xfrm>
        </p:grpSpPr>
        <p:sp>
          <p:nvSpPr>
            <p:cNvPr id="18" name="직사각형 17"/>
            <p:cNvSpPr/>
            <p:nvPr/>
          </p:nvSpPr>
          <p:spPr>
            <a:xfrm>
              <a:off x="4013249" y="3362821"/>
              <a:ext cx="972476" cy="21602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32637" y="4351556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   사원 등록 완료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. 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목록 페이지로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507273" y="3573512"/>
              <a:ext cx="3916" cy="76674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82" name="Picture 2" descr="C:\Users\sec\Desktop\스토리보드 사진\관리자\63관리자_사원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400721" y="2283718"/>
            <a:ext cx="3235175" cy="1699617"/>
            <a:chOff x="1717273" y="3362821"/>
            <a:chExt cx="3235175" cy="1699617"/>
          </a:xfrm>
        </p:grpSpPr>
        <p:sp>
          <p:nvSpPr>
            <p:cNvPr id="18" name="직사각형 17"/>
            <p:cNvSpPr/>
            <p:nvPr/>
          </p:nvSpPr>
          <p:spPr>
            <a:xfrm>
              <a:off x="4160359" y="3362821"/>
              <a:ext cx="792089" cy="16900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17273" y="4631551"/>
              <a:ext cx="1372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사원번호 순으로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정보 조회 가능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3008232" y="4802981"/>
              <a:ext cx="115212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2627784" y="1662068"/>
            <a:ext cx="2739853" cy="2311742"/>
            <a:chOff x="2627784" y="1662068"/>
            <a:chExt cx="2739853" cy="2311742"/>
          </a:xfrm>
        </p:grpSpPr>
        <p:grpSp>
          <p:nvGrpSpPr>
            <p:cNvPr id="22" name="그룹 21"/>
            <p:cNvGrpSpPr/>
            <p:nvPr/>
          </p:nvGrpSpPr>
          <p:grpSpPr>
            <a:xfrm>
              <a:off x="2627784" y="1662068"/>
              <a:ext cx="2739853" cy="621650"/>
              <a:chOff x="4756414" y="3246244"/>
              <a:chExt cx="2739853" cy="621650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 flipV="1">
                <a:off x="6084168" y="3507854"/>
                <a:ext cx="0" cy="36004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4756414" y="3246244"/>
                <a:ext cx="273985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이름을 클릭할 시 해당 사원 정보 수정 가능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3707905" y="2283718"/>
              <a:ext cx="532630" cy="169009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07" name="Picture 3" descr="C:\Users\sec\Desktop\스토리보드 사진\관리자\64관리자_사원상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520863" y="3627770"/>
            <a:ext cx="4051137" cy="600164"/>
            <a:chOff x="1831865" y="3626609"/>
            <a:chExt cx="4051137" cy="600164"/>
          </a:xfrm>
        </p:grpSpPr>
        <p:sp>
          <p:nvSpPr>
            <p:cNvPr id="18" name="직사각형 17"/>
            <p:cNvSpPr/>
            <p:nvPr/>
          </p:nvSpPr>
          <p:spPr>
            <a:xfrm>
              <a:off x="5364088" y="3849817"/>
              <a:ext cx="518914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31865" y="3626609"/>
              <a:ext cx="2250937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정보수정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정보가 수정되고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정보 수정 완료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4010794" y="3982434"/>
              <a:ext cx="135329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058" name="Picture 2" descr="C:\Users\sec\Desktop\스토리보드 사진\관리자\64-1관리자_사원정보수정완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707904" y="2346201"/>
            <a:ext cx="1632178" cy="1419622"/>
            <a:chOff x="3752064" y="3362821"/>
            <a:chExt cx="1632178" cy="1419622"/>
          </a:xfrm>
        </p:grpSpPr>
        <p:sp>
          <p:nvSpPr>
            <p:cNvPr id="18" name="직사각형 17"/>
            <p:cNvSpPr/>
            <p:nvPr/>
          </p:nvSpPr>
          <p:spPr>
            <a:xfrm>
              <a:off x="4013249" y="3362821"/>
              <a:ext cx="972476" cy="21602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52064" y="4351556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사원 정보 수정 완료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. 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목록 페이지로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507273" y="3573512"/>
              <a:ext cx="3916" cy="76674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07" name="Picture 3" descr="C:\Users\sec\Desktop\스토리보드 사진\관리자\64관리자_사원상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3502504" y="3853036"/>
            <a:ext cx="2869696" cy="1285458"/>
            <a:chOff x="3531079" y="3795886"/>
            <a:chExt cx="2869696" cy="1285458"/>
          </a:xfrm>
        </p:grpSpPr>
        <p:grpSp>
          <p:nvGrpSpPr>
            <p:cNvPr id="21" name="그룹 22"/>
            <p:cNvGrpSpPr/>
            <p:nvPr/>
          </p:nvGrpSpPr>
          <p:grpSpPr>
            <a:xfrm>
              <a:off x="3531079" y="3795886"/>
              <a:ext cx="2869696" cy="1285458"/>
              <a:chOff x="4698065" y="3867894"/>
              <a:chExt cx="2869696" cy="1285458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827741" y="3867894"/>
                <a:ext cx="483083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4698065" y="4722465"/>
                <a:ext cx="2869696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퇴직처리 버튼 클릭 시 사원 정보가 삭제되고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사원 정보 삭제 페이지로 이동 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>
              <a:off x="4898132" y="4011910"/>
              <a:ext cx="0" cy="648072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082" name="Picture 2" descr="C:\Users\sec\Desktop\스토리보드 사진\관리자\64-2관리자_사원정보삭제완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789437" y="2346201"/>
            <a:ext cx="1632178" cy="1419622"/>
            <a:chOff x="3728822" y="3362821"/>
            <a:chExt cx="1632178" cy="1419622"/>
          </a:xfrm>
        </p:grpSpPr>
        <p:sp>
          <p:nvSpPr>
            <p:cNvPr id="18" name="직사각형 17"/>
            <p:cNvSpPr/>
            <p:nvPr/>
          </p:nvSpPr>
          <p:spPr>
            <a:xfrm>
              <a:off x="4013249" y="3362821"/>
              <a:ext cx="972476" cy="21602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728822" y="4351556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 사원 정보 삭제 완료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. 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목록 페이지로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507273" y="3573512"/>
              <a:ext cx="3916" cy="76674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531" name="Picture 3" descr="C:\Users\sec\Desktop\스토리보드 사진\관리자\65관리자_결재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2" name="그룹 36"/>
          <p:cNvGrpSpPr/>
          <p:nvPr/>
        </p:nvGrpSpPr>
        <p:grpSpPr>
          <a:xfrm>
            <a:off x="3966118" y="2065477"/>
            <a:ext cx="3167166" cy="813355"/>
            <a:chOff x="3358497" y="1995686"/>
            <a:chExt cx="3167166" cy="813355"/>
          </a:xfrm>
        </p:grpSpPr>
        <p:sp>
          <p:nvSpPr>
            <p:cNvPr id="23" name="직사각형 22"/>
            <p:cNvSpPr/>
            <p:nvPr/>
          </p:nvSpPr>
          <p:spPr>
            <a:xfrm>
              <a:off x="3358497" y="2610371"/>
              <a:ext cx="616173" cy="19867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24419" y="1995686"/>
              <a:ext cx="2201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제목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글의 상세보기 페이지로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3667795" y="2217320"/>
              <a:ext cx="1" cy="380049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3666957" y="2228298"/>
              <a:ext cx="70089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단위업무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단위업무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835696" y="810363"/>
          <a:ext cx="5472608" cy="4149791"/>
        </p:xfrm>
        <a:graphic>
          <a:graphicData uri="http://schemas.openxmlformats.org/drawingml/2006/table">
            <a:tbl>
              <a:tblPr/>
              <a:tblGrid>
                <a:gridCol w="1356459"/>
                <a:gridCol w="1520169"/>
                <a:gridCol w="1465598"/>
                <a:gridCol w="1130382"/>
              </a:tblGrid>
              <a:tr h="17815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단위 업무 정의서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8380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사용자 화면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83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lv.1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lv.2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lv.3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담당자</a:t>
                      </a:r>
                    </a:p>
                  </a:txBody>
                  <a:tcPr marL="7411" marR="7411" marT="741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83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계정 인증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로그인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로그아웃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로그아웃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일정 관리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달력 보기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퇴근 시간 관리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출근시간 입력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퇴근시간 입력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관리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수신 쪽지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삭제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발신 쪽지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보내기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보낸 쪽지 답장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보낸 쪽지 수신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마이페이지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정보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정보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정보 수정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 현황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출퇴근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신청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신청 목록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신청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관리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등록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기안 등록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목록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상태 확인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서류 삭제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서류 수정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자료실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다운로드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증명서 관리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증명서 출력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조직도 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조직도 열람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류영주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3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열람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411" marR="7411" marT="741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555" name="Picture 3" descr="C:\Users\sec\Desktop\스토리보드 사진\관리자\66관리자_결재상세보기(대기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35" name="그룹 34"/>
          <p:cNvGrpSpPr/>
          <p:nvPr/>
        </p:nvGrpSpPr>
        <p:grpSpPr>
          <a:xfrm>
            <a:off x="5397996" y="2240285"/>
            <a:ext cx="3321199" cy="576064"/>
            <a:chOff x="5397996" y="2240285"/>
            <a:chExt cx="3321199" cy="576064"/>
          </a:xfrm>
        </p:grpSpPr>
        <p:grpSp>
          <p:nvGrpSpPr>
            <p:cNvPr id="17" name="그룹 16"/>
            <p:cNvGrpSpPr/>
            <p:nvPr/>
          </p:nvGrpSpPr>
          <p:grpSpPr>
            <a:xfrm>
              <a:off x="5397996" y="2240285"/>
              <a:ext cx="3321199" cy="576064"/>
              <a:chOff x="5820519" y="2787774"/>
              <a:chExt cx="3321199" cy="57606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820519" y="2787774"/>
                <a:ext cx="936104" cy="57606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522046" y="2948687"/>
                <a:ext cx="1619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승인 대기 상태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8" name="직선 화살표 연결선 27"/>
            <p:cNvCxnSpPr/>
            <p:nvPr/>
          </p:nvCxnSpPr>
          <p:spPr>
            <a:xfrm flipV="1">
              <a:off x="6343625" y="2512953"/>
              <a:ext cx="736848" cy="6485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1493926" y="3786644"/>
            <a:ext cx="3870162" cy="600164"/>
            <a:chOff x="2012840" y="3689375"/>
            <a:chExt cx="3870162" cy="600164"/>
          </a:xfrm>
        </p:grpSpPr>
        <p:sp>
          <p:nvSpPr>
            <p:cNvPr id="32" name="직사각형 31"/>
            <p:cNvSpPr/>
            <p:nvPr/>
          </p:nvSpPr>
          <p:spPr>
            <a:xfrm>
              <a:off x="5450954" y="3849817"/>
              <a:ext cx="43204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12840" y="3689375"/>
              <a:ext cx="2071401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반려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기안의 상태가 반려로 변경되고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기안 목록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4082802" y="3982434"/>
              <a:ext cx="135329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579" name="Picture 3" descr="C:\Users\sec\Desktop\스토리보드 사진\관리자\67관리자_결재상세보기 (반려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5397996" y="2240285"/>
            <a:ext cx="3321199" cy="576064"/>
            <a:chOff x="5397996" y="2240285"/>
            <a:chExt cx="3321199" cy="576064"/>
          </a:xfrm>
        </p:grpSpPr>
        <p:grpSp>
          <p:nvGrpSpPr>
            <p:cNvPr id="21" name="그룹 16"/>
            <p:cNvGrpSpPr/>
            <p:nvPr/>
          </p:nvGrpSpPr>
          <p:grpSpPr>
            <a:xfrm>
              <a:off x="5397996" y="2240285"/>
              <a:ext cx="3321199" cy="576064"/>
              <a:chOff x="5820519" y="2787774"/>
              <a:chExt cx="3321199" cy="576064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820519" y="2787774"/>
                <a:ext cx="936104" cy="57606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22046" y="2948687"/>
                <a:ext cx="1619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반려 상태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 flipV="1">
              <a:off x="6343625" y="2512953"/>
              <a:ext cx="736848" cy="6485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4499992" y="3954760"/>
            <a:ext cx="3308919" cy="1136109"/>
            <a:chOff x="3218664" y="3795886"/>
            <a:chExt cx="3308919" cy="1136109"/>
          </a:xfrm>
        </p:grpSpPr>
        <p:grpSp>
          <p:nvGrpSpPr>
            <p:cNvPr id="26" name="그룹 22"/>
            <p:cNvGrpSpPr/>
            <p:nvPr/>
          </p:nvGrpSpPr>
          <p:grpSpPr>
            <a:xfrm>
              <a:off x="3218664" y="3795886"/>
              <a:ext cx="3308919" cy="1136109"/>
              <a:chOff x="4385650" y="3867894"/>
              <a:chExt cx="3308919" cy="113610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825810" y="3867894"/>
                <a:ext cx="377152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385650" y="4573116"/>
                <a:ext cx="3308919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승인 버튼 클릭 시 기안의 상태가 승인으로 변경되고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기안 목록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7" name="직선 화살표 연결선 26"/>
            <p:cNvCxnSpPr/>
            <p:nvPr/>
          </p:nvCxnSpPr>
          <p:spPr>
            <a:xfrm>
              <a:off x="4850507" y="4021435"/>
              <a:ext cx="0" cy="47967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106" name="Picture 2" descr="C:\Users\sec\Desktop\스토리보드 사진\관리자\68관리자_결재상세보기 (승인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5397996" y="2240285"/>
            <a:ext cx="3321199" cy="576064"/>
            <a:chOff x="5397996" y="2240285"/>
            <a:chExt cx="3321199" cy="576064"/>
          </a:xfrm>
        </p:grpSpPr>
        <p:grpSp>
          <p:nvGrpSpPr>
            <p:cNvPr id="18" name="그룹 16"/>
            <p:cNvGrpSpPr/>
            <p:nvPr/>
          </p:nvGrpSpPr>
          <p:grpSpPr>
            <a:xfrm>
              <a:off x="5397996" y="2240285"/>
              <a:ext cx="3321199" cy="576064"/>
              <a:chOff x="5820519" y="2787774"/>
              <a:chExt cx="3321199" cy="57606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820519" y="2787774"/>
                <a:ext cx="936104" cy="57606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522046" y="2948687"/>
                <a:ext cx="16196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승인상태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6343625" y="2512953"/>
              <a:ext cx="736848" cy="6485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4442842" y="3954760"/>
            <a:ext cx="2529860" cy="1145634"/>
            <a:chOff x="3700221" y="3795886"/>
            <a:chExt cx="2529860" cy="1145634"/>
          </a:xfrm>
        </p:grpSpPr>
        <p:grpSp>
          <p:nvGrpSpPr>
            <p:cNvPr id="23" name="그룹 22"/>
            <p:cNvGrpSpPr/>
            <p:nvPr/>
          </p:nvGrpSpPr>
          <p:grpSpPr>
            <a:xfrm>
              <a:off x="3700221" y="3795886"/>
              <a:ext cx="2529860" cy="1145634"/>
              <a:chOff x="4867207" y="3867894"/>
              <a:chExt cx="2529860" cy="114563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25810" y="3867894"/>
                <a:ext cx="377152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67207" y="4582641"/>
                <a:ext cx="252986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삭제 버튼 클릭 시 해당 글이 삭제 되고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기안 목록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4850507" y="4021435"/>
              <a:ext cx="0" cy="47967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602" name="Picture 2" descr="C:\Users\sec\Desktop\스토리보드 사진\관리자\69관리자_근태관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3"/>
          <p:cNvGrpSpPr/>
          <p:nvPr/>
        </p:nvGrpSpPr>
        <p:grpSpPr>
          <a:xfrm>
            <a:off x="2724175" y="2581275"/>
            <a:ext cx="6672360" cy="1358627"/>
            <a:chOff x="7261157" y="3877418"/>
            <a:chExt cx="6605638" cy="1358627"/>
          </a:xfrm>
        </p:grpSpPr>
        <p:grpSp>
          <p:nvGrpSpPr>
            <p:cNvPr id="18" name="그룹 21"/>
            <p:cNvGrpSpPr/>
            <p:nvPr/>
          </p:nvGrpSpPr>
          <p:grpSpPr>
            <a:xfrm>
              <a:off x="7261157" y="3877418"/>
              <a:ext cx="6605638" cy="1358627"/>
              <a:chOff x="7261157" y="3877418"/>
              <a:chExt cx="6605638" cy="1358627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261157" y="3877418"/>
                <a:ext cx="4277276" cy="1358627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12155885" y="4083917"/>
                <a:ext cx="171091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  <a:p>
                <a:pPr algn="just"/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전체 사원의 근태 현황</a:t>
                </a:r>
                <a:endPara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  <a:p>
                <a:pPr algn="just"/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조회 가능</a:t>
                </a:r>
                <a:endPara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11585582" y="4443957"/>
              <a:ext cx="57030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626" name="Picture 2" descr="C:\Users\sec\Desktop\스토리보드 사진\관리자\70관리자_근태관리 _기간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28"/>
          <p:cNvGrpSpPr/>
          <p:nvPr/>
        </p:nvGrpSpPr>
        <p:grpSpPr>
          <a:xfrm>
            <a:off x="-36512" y="2100461"/>
            <a:ext cx="5117901" cy="600164"/>
            <a:chOff x="3470278" y="2145911"/>
            <a:chExt cx="5117901" cy="600164"/>
          </a:xfrm>
        </p:grpSpPr>
        <p:sp>
          <p:nvSpPr>
            <p:cNvPr id="18" name="직사각형 17"/>
            <p:cNvSpPr/>
            <p:nvPr/>
          </p:nvSpPr>
          <p:spPr>
            <a:xfrm>
              <a:off x="6206582" y="2312263"/>
              <a:ext cx="2381597" cy="26138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5414494" y="2448801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470278" y="2145911"/>
              <a:ext cx="244827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조회 기간의 시작일과 종료일을 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선택하고</a:t>
              </a:r>
              <a:r>
                <a: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조회 버튼 클릭 시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해당 기간의 근태내역 표시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2699792" y="2571750"/>
            <a:ext cx="720080" cy="136815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650" name="Picture 2" descr="C:\Users\sec\Desktop\스토리보드 사진\관리자\71관리자_근태관리_팀조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28"/>
          <p:cNvGrpSpPr/>
          <p:nvPr/>
        </p:nvGrpSpPr>
        <p:grpSpPr>
          <a:xfrm>
            <a:off x="4355976" y="1582688"/>
            <a:ext cx="2592288" cy="917054"/>
            <a:chOff x="5558510" y="1628138"/>
            <a:chExt cx="2592288" cy="917054"/>
          </a:xfrm>
        </p:grpSpPr>
        <p:sp>
          <p:nvSpPr>
            <p:cNvPr id="18" name="직사각형 17"/>
            <p:cNvSpPr/>
            <p:nvPr/>
          </p:nvSpPr>
          <p:spPr>
            <a:xfrm>
              <a:off x="6307165" y="2340839"/>
              <a:ext cx="1080120" cy="20435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V="1">
              <a:off x="6845129" y="1969128"/>
              <a:ext cx="0" cy="36004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558510" y="1628138"/>
              <a:ext cx="259228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소속팀을 선택하고</a:t>
              </a:r>
              <a:r>
                <a: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검색 버튼 클릭 시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해당 팀의 근태내역 표시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23" name="그룹 28"/>
          <p:cNvGrpSpPr/>
          <p:nvPr/>
        </p:nvGrpSpPr>
        <p:grpSpPr>
          <a:xfrm>
            <a:off x="6232605" y="2212871"/>
            <a:ext cx="3254989" cy="430887"/>
            <a:chOff x="6191043" y="2199017"/>
            <a:chExt cx="3254989" cy="430887"/>
          </a:xfrm>
        </p:grpSpPr>
        <p:sp>
          <p:nvSpPr>
            <p:cNvPr id="24" name="직사각형 23"/>
            <p:cNvSpPr/>
            <p:nvPr/>
          </p:nvSpPr>
          <p:spPr>
            <a:xfrm>
              <a:off x="6191043" y="2279390"/>
              <a:ext cx="355620" cy="206498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6561520" y="2394830"/>
              <a:ext cx="406466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997760" y="2199017"/>
              <a:ext cx="24482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전체 버튼 클릭 시</a:t>
              </a:r>
              <a:endParaRPr lang="en-US" altLang="ko-KR" sz="11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50" pitchFamily="18" charset="-127"/>
                <a:ea typeface="-윤고딕350" pitchFamily="18" charset="-127"/>
              </a:endParaRPr>
            </a:p>
            <a:p>
              <a:pPr algn="just"/>
              <a:r>
                <a:rPr lang="ko-KR" altLang="en-US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rPr>
                <a:t>전체 사원의 근태내역 표시</a:t>
              </a: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231010" y="2590800"/>
            <a:ext cx="504056" cy="1368152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674" name="Picture 2" descr="C:\Users\sec\Desktop\스토리보드 사진\관리자\72관리자_휴가승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6703665" y="2484884"/>
            <a:ext cx="2449860" cy="430887"/>
            <a:chOff x="5378946" y="2153419"/>
            <a:chExt cx="2449860" cy="430887"/>
          </a:xfrm>
        </p:grpSpPr>
        <p:grpSp>
          <p:nvGrpSpPr>
            <p:cNvPr id="18" name="그룹 16"/>
            <p:cNvGrpSpPr/>
            <p:nvPr/>
          </p:nvGrpSpPr>
          <p:grpSpPr>
            <a:xfrm>
              <a:off x="5378946" y="2153419"/>
              <a:ext cx="2449860" cy="430887"/>
              <a:chOff x="5801469" y="2700908"/>
              <a:chExt cx="2449860" cy="430887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801469" y="2787774"/>
                <a:ext cx="360040" cy="21602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631657" y="2700908"/>
                <a:ext cx="16196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승인 버튼 클릭 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alert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창 표시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5731743" y="2349000"/>
              <a:ext cx="539874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674" name="Picture 2" descr="C:\Users\sec\Desktop\스토리보드 사진\관리자\72관리자_휴가승인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80420" y="2339330"/>
            <a:ext cx="21717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5" name="그룹 24"/>
          <p:cNvGrpSpPr/>
          <p:nvPr/>
        </p:nvGrpSpPr>
        <p:grpSpPr>
          <a:xfrm>
            <a:off x="4970140" y="2681858"/>
            <a:ext cx="4173860" cy="938719"/>
            <a:chOff x="5378946" y="2013595"/>
            <a:chExt cx="4173860" cy="938719"/>
          </a:xfrm>
        </p:grpSpPr>
        <p:grpSp>
          <p:nvGrpSpPr>
            <p:cNvPr id="26" name="그룹 16"/>
            <p:cNvGrpSpPr/>
            <p:nvPr/>
          </p:nvGrpSpPr>
          <p:grpSpPr>
            <a:xfrm>
              <a:off x="5378946" y="2013595"/>
              <a:ext cx="4173860" cy="938719"/>
              <a:chOff x="5801469" y="2561084"/>
              <a:chExt cx="4173860" cy="93871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801469" y="2787774"/>
                <a:ext cx="537964" cy="31127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816823" y="2561084"/>
                <a:ext cx="3158506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보유일수의 값이 사용일수보다 크고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상태 값이  대기라면 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휴가 신청 상태가 승인으로 변경되고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보유일수의 값이 사용일수만큼 차감된 값으로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변경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7" name="직선 화살표 연결선 26"/>
            <p:cNvCxnSpPr/>
            <p:nvPr/>
          </p:nvCxnSpPr>
          <p:spPr>
            <a:xfrm flipV="1">
              <a:off x="5916910" y="2377575"/>
              <a:ext cx="539874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674" name="Picture 2" descr="C:\Users\sec\Desktop\스토리보드 사진\관리자\72관리자_휴가승인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355726"/>
            <a:ext cx="21431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04556" y="2355726"/>
            <a:ext cx="2171700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그룹 17"/>
          <p:cNvGrpSpPr/>
          <p:nvPr/>
        </p:nvGrpSpPr>
        <p:grpSpPr>
          <a:xfrm>
            <a:off x="1998762" y="3003798"/>
            <a:ext cx="2670924" cy="1032212"/>
            <a:chOff x="3503247" y="4021435"/>
            <a:chExt cx="2670924" cy="1032212"/>
          </a:xfrm>
        </p:grpSpPr>
        <p:sp>
          <p:nvSpPr>
            <p:cNvPr id="25" name="TextBox 24"/>
            <p:cNvSpPr txBox="1"/>
            <p:nvPr/>
          </p:nvSpPr>
          <p:spPr>
            <a:xfrm>
              <a:off x="3503247" y="4453483"/>
              <a:ext cx="2670924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보유연차일수가 휴가사용일수보다 적을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표시되는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창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850507" y="4021435"/>
              <a:ext cx="0" cy="47967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4740989" y="1598707"/>
            <a:ext cx="1991251" cy="973044"/>
            <a:chOff x="3816252" y="2524517"/>
            <a:chExt cx="1991251" cy="973044"/>
          </a:xfrm>
        </p:grpSpPr>
        <p:sp>
          <p:nvSpPr>
            <p:cNvPr id="28" name="TextBox 27"/>
            <p:cNvSpPr txBox="1"/>
            <p:nvPr/>
          </p:nvSpPr>
          <p:spPr>
            <a:xfrm>
              <a:off x="3816252" y="2524517"/>
              <a:ext cx="1991251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휴가신청 상태 값이  승인일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표시되는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창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 flipV="1">
              <a:off x="4879082" y="2921496"/>
              <a:ext cx="1" cy="576065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770" name="Picture 2" descr="C:\Users\sec\Desktop\스토리보드 사진\관리자\76관리자_양식자료실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6065118" y="2221235"/>
            <a:ext cx="2755354" cy="430887"/>
            <a:chOff x="5359896" y="2162944"/>
            <a:chExt cx="2755354" cy="430887"/>
          </a:xfrm>
        </p:grpSpPr>
        <p:grpSp>
          <p:nvGrpSpPr>
            <p:cNvPr id="18" name="그룹 16"/>
            <p:cNvGrpSpPr/>
            <p:nvPr/>
          </p:nvGrpSpPr>
          <p:grpSpPr>
            <a:xfrm>
              <a:off x="5359896" y="2162944"/>
              <a:ext cx="2755354" cy="430887"/>
              <a:chOff x="5782419" y="2710433"/>
              <a:chExt cx="2755354" cy="430887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782419" y="2797299"/>
                <a:ext cx="648072" cy="273174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918101" y="2710433"/>
                <a:ext cx="16196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파일업로드 버튼 클릭 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파일등록 페이지로 이동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6018187" y="2358525"/>
              <a:ext cx="539874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847184" y="812006"/>
          <a:ext cx="5449632" cy="4064000"/>
        </p:xfrm>
        <a:graphic>
          <a:graphicData uri="http://schemas.openxmlformats.org/drawingml/2006/table">
            <a:tbl>
              <a:tblPr/>
              <a:tblGrid>
                <a:gridCol w="962613"/>
                <a:gridCol w="388150"/>
                <a:gridCol w="729723"/>
                <a:gridCol w="784064"/>
                <a:gridCol w="675382"/>
                <a:gridCol w="784064"/>
                <a:gridCol w="341572"/>
                <a:gridCol w="784064"/>
              </a:tblGrid>
              <a:tr h="162560">
                <a:tc rowSpan="8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게시판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게시물 등록 및 삭제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게시물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게시물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게시물 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등록 및 삭제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 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등록 및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관리자 화면</a:t>
                      </a:r>
                    </a:p>
                  </a:txBody>
                  <a:tcPr marL="7741" marR="7741" marT="77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lv.1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lv.2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lv.3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lv.4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담당자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6256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전체 사원 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 상세 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정보 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퇴직 처리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윤여준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상세 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승인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반려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팀별로 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날짜별로 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승인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양나리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자료실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관리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목록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상세보기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수정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삭제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 등록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741" marR="7741" marT="77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단위업무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단위업무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938" name="Picture 2" descr="C:\Users\sec\Desktop\스토리보드 사진\관리자\77관리자_양식자료실_파일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2987824" y="2931790"/>
            <a:ext cx="2869696" cy="966832"/>
            <a:chOff x="3628213" y="3795886"/>
            <a:chExt cx="2869696" cy="966832"/>
          </a:xfrm>
        </p:grpSpPr>
        <p:grpSp>
          <p:nvGrpSpPr>
            <p:cNvPr id="18" name="그룹 22"/>
            <p:cNvGrpSpPr/>
            <p:nvPr/>
          </p:nvGrpSpPr>
          <p:grpSpPr>
            <a:xfrm>
              <a:off x="3628213" y="3795886"/>
              <a:ext cx="2869696" cy="966832"/>
              <a:chOff x="4795199" y="3867894"/>
              <a:chExt cx="2869696" cy="966832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844859" y="3867894"/>
                <a:ext cx="625573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795199" y="4573116"/>
                <a:ext cx="2869696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파일선택 버튼 클릭 시 파일 선택 </a:t>
                </a:r>
                <a:r>
                  <a:rPr lang="ko-KR" altLang="en-US" sz="1100" dirty="0" err="1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팝업창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표시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984943" y="4011910"/>
              <a:ext cx="0" cy="47967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sec\Desktop\스토리보드 사진\관리자\77관리자_양식자료실_파일등록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62" name="Picture 2" descr="C:\Users\sec\Desktop\스토리보드 사진\관리자\78관리자_양식자료실_파일선택(팝업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21868" y="1463863"/>
            <a:ext cx="4104456" cy="2764071"/>
          </a:xfrm>
          <a:prstGeom prst="rect">
            <a:avLst/>
          </a:prstGeom>
          <a:noFill/>
        </p:spPr>
      </p:pic>
      <p:grpSp>
        <p:nvGrpSpPr>
          <p:cNvPr id="22" name="그룹 21"/>
          <p:cNvGrpSpPr/>
          <p:nvPr/>
        </p:nvGrpSpPr>
        <p:grpSpPr>
          <a:xfrm>
            <a:off x="4283968" y="3723878"/>
            <a:ext cx="2869696" cy="1042020"/>
            <a:chOff x="3638837" y="3776836"/>
            <a:chExt cx="2869696" cy="1042020"/>
          </a:xfrm>
        </p:grpSpPr>
        <p:grpSp>
          <p:nvGrpSpPr>
            <p:cNvPr id="23" name="그룹 22"/>
            <p:cNvGrpSpPr/>
            <p:nvPr/>
          </p:nvGrpSpPr>
          <p:grpSpPr>
            <a:xfrm>
              <a:off x="3638837" y="3776836"/>
              <a:ext cx="2869696" cy="1042020"/>
              <a:chOff x="4805823" y="3848844"/>
              <a:chExt cx="2869696" cy="1042020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76418" y="3848844"/>
                <a:ext cx="613064" cy="302890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805823" y="4629254"/>
                <a:ext cx="2869696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파일선택 버튼 클릭 시 파일 선택 </a:t>
                </a:r>
                <a:r>
                  <a:rPr lang="ko-KR" altLang="en-US" sz="1100" dirty="0" err="1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팝업창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표시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24" name="직선 화살표 연결선 23"/>
            <p:cNvCxnSpPr/>
            <p:nvPr/>
          </p:nvCxnSpPr>
          <p:spPr>
            <a:xfrm>
              <a:off x="4995567" y="4068048"/>
              <a:ext cx="0" cy="47967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986" name="Picture 2" descr="C:\Users\sec\Desktop\스토리보드 사진\관리자\77-1관리자_양식자료실_파일첨부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347864" y="3354313"/>
            <a:ext cx="2610010" cy="982568"/>
            <a:chOff x="3675095" y="3786361"/>
            <a:chExt cx="2610010" cy="982568"/>
          </a:xfrm>
        </p:grpSpPr>
        <p:grpSp>
          <p:nvGrpSpPr>
            <p:cNvPr id="18" name="그룹 22"/>
            <p:cNvGrpSpPr/>
            <p:nvPr/>
          </p:nvGrpSpPr>
          <p:grpSpPr>
            <a:xfrm>
              <a:off x="3675095" y="3786361"/>
              <a:ext cx="2610010" cy="982568"/>
              <a:chOff x="4842081" y="3858369"/>
              <a:chExt cx="2610010" cy="982568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922201" y="3858369"/>
                <a:ext cx="388623" cy="23386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842081" y="4410050"/>
                <a:ext cx="2610010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등록 버튼 클릭 시 해당 파일이 등록되고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양식자료실 페이지로 이동 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951090" y="4011910"/>
              <a:ext cx="0" cy="36004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770" name="Picture 2" descr="C:\Users\sec\Desktop\스토리보드 사진\관리자\76관리자_양식자료실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9" name="그룹 16"/>
          <p:cNvGrpSpPr/>
          <p:nvPr/>
        </p:nvGrpSpPr>
        <p:grpSpPr>
          <a:xfrm>
            <a:off x="6199609" y="2677666"/>
            <a:ext cx="2692871" cy="430887"/>
            <a:chOff x="5359896" y="2162944"/>
            <a:chExt cx="2692871" cy="430887"/>
          </a:xfrm>
        </p:grpSpPr>
        <p:grpSp>
          <p:nvGrpSpPr>
            <p:cNvPr id="10" name="그룹 16"/>
            <p:cNvGrpSpPr/>
            <p:nvPr/>
          </p:nvGrpSpPr>
          <p:grpSpPr>
            <a:xfrm>
              <a:off x="5359896" y="2162944"/>
              <a:ext cx="2692871" cy="430887"/>
              <a:chOff x="5782419" y="2710433"/>
              <a:chExt cx="2692871" cy="430887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782419" y="2787774"/>
                <a:ext cx="388615" cy="239266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855618" y="2710433"/>
                <a:ext cx="161967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삭제버튼 클릭 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해당 파일 삭제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V="1">
              <a:off x="5748511" y="2358526"/>
              <a:ext cx="720080" cy="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794" name="Picture 2" descr="C:\Users\sec\Desktop\스토리보드 사진\관리자\79관리자_공지사항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6156176" y="2137486"/>
            <a:ext cx="2366430" cy="430887"/>
            <a:chOff x="6081979" y="2433958"/>
            <a:chExt cx="2366430" cy="430887"/>
          </a:xfrm>
        </p:grpSpPr>
        <p:sp>
          <p:nvSpPr>
            <p:cNvPr id="18" name="직사각형 17"/>
            <p:cNvSpPr/>
            <p:nvPr/>
          </p:nvSpPr>
          <p:spPr>
            <a:xfrm>
              <a:off x="6081979" y="2514176"/>
              <a:ext cx="504056" cy="24996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595891" y="2635548"/>
              <a:ext cx="42219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46075" y="2433958"/>
              <a:ext cx="1502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글쓰기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작성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542012" y="3877419"/>
            <a:ext cx="3683936" cy="430887"/>
            <a:chOff x="5321556" y="4587974"/>
            <a:chExt cx="3683936" cy="430887"/>
          </a:xfrm>
        </p:grpSpPr>
        <p:sp>
          <p:nvSpPr>
            <p:cNvPr id="21" name="직사각형 20"/>
            <p:cNvSpPr/>
            <p:nvPr/>
          </p:nvSpPr>
          <p:spPr>
            <a:xfrm>
              <a:off x="5321556" y="4668192"/>
              <a:ext cx="504056" cy="24996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5835468" y="4789564"/>
              <a:ext cx="1036356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804248" y="4587974"/>
              <a:ext cx="2201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글의 작성자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제목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내용 중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선택하여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원하는 키워드 검색 가능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818" name="Picture 2" descr="C:\Users\sec\Desktop\스토리보드 사진\관리자\80관리자_공지_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1691680" y="3859342"/>
            <a:ext cx="4094116" cy="439439"/>
            <a:chOff x="1691680" y="3859342"/>
            <a:chExt cx="4094116" cy="439439"/>
          </a:xfrm>
        </p:grpSpPr>
        <p:sp>
          <p:nvSpPr>
            <p:cNvPr id="18" name="직사각형 17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91680" y="3867894"/>
              <a:ext cx="2949846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글쓰기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글이 등록되고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공지사항 목록으로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4572000" y="3982434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373922" y="3003798"/>
            <a:ext cx="1502334" cy="1097965"/>
            <a:chOff x="5373922" y="3003798"/>
            <a:chExt cx="1502334" cy="1097965"/>
          </a:xfrm>
        </p:grpSpPr>
        <p:sp>
          <p:nvSpPr>
            <p:cNvPr id="22" name="직사각형 21"/>
            <p:cNvSpPr/>
            <p:nvPr/>
          </p:nvSpPr>
          <p:spPr>
            <a:xfrm>
              <a:off x="5827741" y="3867894"/>
              <a:ext cx="483083" cy="23386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6084168" y="3291830"/>
              <a:ext cx="0" cy="57606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73922" y="3003798"/>
              <a:ext cx="15023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 내용 초기화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842" name="Picture 2" descr="C:\Users\sec\Desktop\스토리보드 사진\관리자\81관리자_공지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4509517" y="3858576"/>
            <a:ext cx="2610010" cy="1063016"/>
            <a:chOff x="4510625" y="3344995"/>
            <a:chExt cx="2610010" cy="1063016"/>
          </a:xfrm>
        </p:grpSpPr>
        <p:sp>
          <p:nvSpPr>
            <p:cNvPr id="22" name="직사각형 21"/>
            <p:cNvSpPr/>
            <p:nvPr/>
          </p:nvSpPr>
          <p:spPr>
            <a:xfrm>
              <a:off x="5580112" y="334499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3" name="그룹 26"/>
            <p:cNvGrpSpPr/>
            <p:nvPr/>
          </p:nvGrpSpPr>
          <p:grpSpPr>
            <a:xfrm>
              <a:off x="4510625" y="3589387"/>
              <a:ext cx="2610010" cy="818624"/>
              <a:chOff x="4797858" y="4093443"/>
              <a:chExt cx="2610010" cy="818624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>
                <a:off x="6084168" y="4093443"/>
                <a:ext cx="309" cy="566539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4797858" y="4650457"/>
                <a:ext cx="261001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수정 버튼 클릭 시 글 수정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866" name="Picture 2" descr="C:\Users\sec\Desktop\스토리보드 사진\관리자\82관리자_공지_수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2699792" y="3859342"/>
            <a:ext cx="3086004" cy="440600"/>
            <a:chOff x="2699792" y="3859342"/>
            <a:chExt cx="3086004" cy="440600"/>
          </a:xfrm>
        </p:grpSpPr>
        <p:sp>
          <p:nvSpPr>
            <p:cNvPr id="18" name="직사각형 17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99792" y="3869055"/>
              <a:ext cx="189186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글의 상세페이지로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4572000" y="3982434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373922" y="3003798"/>
            <a:ext cx="1502334" cy="1097965"/>
            <a:chOff x="5373922" y="3003798"/>
            <a:chExt cx="1502334" cy="1097965"/>
          </a:xfrm>
        </p:grpSpPr>
        <p:sp>
          <p:nvSpPr>
            <p:cNvPr id="22" name="직사각형 21"/>
            <p:cNvSpPr/>
            <p:nvPr/>
          </p:nvSpPr>
          <p:spPr>
            <a:xfrm>
              <a:off x="5827741" y="3867894"/>
              <a:ext cx="483083" cy="23386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6084168" y="3291830"/>
              <a:ext cx="0" cy="57606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73922" y="3003798"/>
              <a:ext cx="15023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 내용 초기화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842" name="Picture 2" descr="C:\Users\sec\Desktop\스토리보드 사진\관리자\81관리자_공지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4869557" y="3858576"/>
            <a:ext cx="2610010" cy="1063016"/>
            <a:chOff x="4510625" y="3344995"/>
            <a:chExt cx="2610010" cy="1063016"/>
          </a:xfrm>
        </p:grpSpPr>
        <p:sp>
          <p:nvSpPr>
            <p:cNvPr id="18" name="직사각형 17"/>
            <p:cNvSpPr/>
            <p:nvPr/>
          </p:nvSpPr>
          <p:spPr>
            <a:xfrm>
              <a:off x="5580112" y="334499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9" name="그룹 26"/>
            <p:cNvGrpSpPr/>
            <p:nvPr/>
          </p:nvGrpSpPr>
          <p:grpSpPr>
            <a:xfrm>
              <a:off x="4510625" y="3589387"/>
              <a:ext cx="2610010" cy="818624"/>
              <a:chOff x="4797858" y="4093443"/>
              <a:chExt cx="2610010" cy="818624"/>
            </a:xfrm>
          </p:grpSpPr>
          <p:cxnSp>
            <p:nvCxnSpPr>
              <p:cNvPr id="20" name="직선 화살표 연결선 19"/>
              <p:cNvCxnSpPr/>
              <p:nvPr/>
            </p:nvCxnSpPr>
            <p:spPr>
              <a:xfrm>
                <a:off x="6084168" y="4093443"/>
                <a:ext cx="309" cy="566539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4797858" y="4650457"/>
                <a:ext cx="261001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삭제 버튼 클릭 시 글 삭제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890" name="Picture 2" descr="C:\Users\sec\Desktop\스토리보드 사진\관리자\83관리자_공지_삭제버튼누를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573413" y="2643758"/>
            <a:ext cx="2400016" cy="1581879"/>
            <a:chOff x="3103992" y="3300338"/>
            <a:chExt cx="2400016" cy="1581879"/>
          </a:xfrm>
        </p:grpSpPr>
        <p:sp>
          <p:nvSpPr>
            <p:cNvPr id="18" name="직사각형 17"/>
            <p:cNvSpPr/>
            <p:nvPr/>
          </p:nvSpPr>
          <p:spPr>
            <a:xfrm>
              <a:off x="4003724" y="3300338"/>
              <a:ext cx="424987" cy="28803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03992" y="4451330"/>
              <a:ext cx="24000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삭제 버튼 클릭 시 해당 게시 글 삭제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공지사항 목록으로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204893" y="3597086"/>
              <a:ext cx="3916" cy="76674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시퀀스 다이어그램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시퀀스 다이어그램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462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8" y="1131590"/>
            <a:ext cx="88106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시연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06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507849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사용자 페이지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sec\Desktop\Superb시연\화면캡처(사용자)\0-1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0350"/>
            <a:ext cx="9144000" cy="4333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:\Users\sec\Desktop\Superb시연\화면캡처(사용자)\1-1사용자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1026"/>
            <a:ext cx="9144000" cy="4342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C:\Users\sec\Desktop\Superb시연\화면캡처(사용자)\2-1사용자쪽지메인-받은쪽지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C:\Users\sec\Desktop\Superb시연\화면캡처(사용자)\2-2사용자쪽지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2360" y="699543"/>
            <a:ext cx="6480000" cy="41941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sec\Desktop\Superb시연\화면캡처(사용자)\2-3사용자보낸쪽지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722160"/>
            <a:ext cx="6480000" cy="4153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 descr="C:\Users\sec\Desktop\Superb시연\화면캡처(사용자)\2-4사용자쪽지작성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710175"/>
            <a:ext cx="6480000" cy="41555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 descr="C:\Users\sec\Desktop\Superb시연\화면캡처(사용자)\3-1사용자정보수정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8583"/>
            <a:ext cx="9144000" cy="43749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sec\Desktop\Superb시연\화면캡처(사용자)\3-2사용자정보수정완료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0644"/>
            <a:ext cx="9144000" cy="43628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_ERD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ERD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2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8" name="Picture 2" descr="C:\Users\sec\Desktop\Superb시연\화면캡처(사용자)\4-1사용자출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2088"/>
            <a:ext cx="9144000" cy="4361412"/>
          </a:xfrm>
          <a:prstGeom prst="rect">
            <a:avLst/>
          </a:prstGeom>
          <a:noFill/>
        </p:spPr>
      </p:pic>
      <p:pic>
        <p:nvPicPr>
          <p:cNvPr id="9219" name="Picture 3" descr="C:\Users\sec\Desktop\Superb시연\화면캡처(사용자)\4-1사용자출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57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C:\Users\sec\Desktop\Superb시연\화면캡처(사용자)\4-2사용자출근-근태확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6" name="Picture 2" descr="C:\Users\sec\Desktop\Superb시연\화면캡처(사용자)\4-3사용자퇴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0253"/>
            <a:ext cx="9144000" cy="4353247"/>
          </a:xfrm>
          <a:prstGeom prst="rect">
            <a:avLst/>
          </a:prstGeom>
          <a:noFill/>
        </p:spPr>
      </p:pic>
      <p:pic>
        <p:nvPicPr>
          <p:cNvPr id="11267" name="Picture 3" descr="C:\Users\sec\Desktop\Superb시연\화면캡처(사용자)\4-3사용자퇴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886"/>
            <a:ext cx="9144000" cy="479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90" name="Picture 2" descr="C:\Users\sec\Desktop\Superb시연\화면캡처(사용자)\5-1사용자휴가신청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4" name="Picture 2" descr="C:\Users\sec\Desktop\Superb시연\화면캡처(사용자)\5-2사용자휴가신청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7809"/>
            <a:ext cx="9144000" cy="4375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9698" name="Picture 2" descr="C:\Users\sec\Desktop\Superb시연\화면캡처(사용자)\(5~6 사이)사용자일정확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4210"/>
            <a:ext cx="9144000" cy="43479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338" name="Picture 2" descr="C:\Users\sec\Desktop\Superb시연\화면캡처(사용자)\6-1사용자결재등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1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2" name="Picture 2" descr="C:\Users\sec\Desktop\Superb시연\화면캡처(사용자)\6-2사용자결재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5029"/>
            <a:ext cx="9144000" cy="3729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386" name="Picture 2" descr="C:\Users\sec\Desktop\Superb시연\화면캡처(사용자)\6-3사용자결재상세보기-승인대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410" name="Picture 2" descr="C:\Users\sec\Desktop\Superb시연\화면캡처(사용자)\6-4사용자결재상세보기-반려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1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3445498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우편번호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소속팀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부서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524000" y="771550"/>
          <a:ext cx="6096001" cy="1583976"/>
        </p:xfrm>
        <a:graphic>
          <a:graphicData uri="http://schemas.openxmlformats.org/drawingml/2006/table">
            <a:tbl>
              <a:tblPr/>
              <a:tblGrid>
                <a:gridCol w="747204"/>
                <a:gridCol w="747204"/>
                <a:gridCol w="747204"/>
                <a:gridCol w="865573"/>
                <a:gridCol w="747204"/>
                <a:gridCol w="747204"/>
                <a:gridCol w="747204"/>
                <a:gridCol w="747204"/>
              </a:tblGrid>
              <a:tr h="15485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우편번호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SuperB(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ZIPCODE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우편번호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ZIPCODE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우편번호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AREA1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지역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AREA2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지역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AREA3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지역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85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AREA4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지역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1000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74" marR="7374" marT="737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1532235" y="2460566"/>
          <a:ext cx="6096000" cy="1295798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15791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소속팀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TEAM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소속팀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TEAM_NUM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소속팀번호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DEPT_NUM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부서번호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TEAM_NAME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소속팀이름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37031" y="3867894"/>
          <a:ext cx="6096000" cy="1137884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15791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부서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DEPT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부서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DEPT_NUM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소속팀번호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DEPT_NAME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부서번호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434" name="Picture 2" descr="C:\Users\sec\Desktop\Superb시연\화면캡처(사용자)\6-5사용자결재상세보기-승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8083"/>
            <a:ext cx="9144000" cy="43654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C:\Users\sec\Desktop\Superb시연\화면캡처(사용자)\6-6사용자결재양식자료실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0023"/>
            <a:ext cx="9144000" cy="43634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82" name="Picture 2" descr="C:\Users\sec\Desktop\Superb시연\화면캡처(사용자)\6-7사용자결재양식자료실-다운로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03" y="771550"/>
            <a:ext cx="9122794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06" name="Picture 2" descr="C:\Users\sec\Desktop\Superb시연\화면캡처(사용자)\7-1사용자증명서발급화면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530" name="Picture 2" descr="C:\Users\sec\Desktop\Superb시연\화면캡처(사용자)\7-2사용자증명서확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554" name="Picture 2" descr="C:\Users\sec\Desktop\Superb시연\화면캡처(사용자)\8-1사용자조직도메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0969"/>
            <a:ext cx="9144000" cy="43825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578" name="Picture 2" descr="C:\Users\sec\Desktop\Superb시연\화면캡처(사용자)\8-2사용자조직도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903"/>
            <a:ext cx="9144000" cy="43715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602" name="Picture 2" descr="C:\Users\sec\Desktop\Superb시연\화면캡처(사용자)\9-1사용자공지사항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626" name="Picture 2" descr="C:\Users\sec\Desktop\Superb시연\화면캡처(사용자)\9-2사용자공지사항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650" name="Picture 2" descr="C:\Users\sec\Desktop\Superb시연\화면캡처(사용자)\사용자팀게시판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1550"/>
            <a:ext cx="9144000" cy="4371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1524001" y="771550"/>
          <a:ext cx="6095998" cy="1678528"/>
        </p:xfrm>
        <a:graphic>
          <a:graphicData uri="http://schemas.openxmlformats.org/drawingml/2006/table">
            <a:tbl>
              <a:tblPr/>
              <a:tblGrid>
                <a:gridCol w="717594"/>
                <a:gridCol w="1072840"/>
                <a:gridCol w="717594"/>
                <a:gridCol w="717594"/>
                <a:gridCol w="717594"/>
                <a:gridCol w="717594"/>
                <a:gridCol w="717594"/>
                <a:gridCol w="717594"/>
              </a:tblGrid>
              <a:tr h="14885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전체공지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NOTICE_ALL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전체공지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NA_NUM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글번호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NA_WRITER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NA_SUBJECT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제목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NA_CONTENT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내용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4000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NA_REGDATE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NA__READCOUNT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조회수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6382" y="472632"/>
            <a:ext cx="344549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전체공지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프로젝트게시판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4001" y="2564362"/>
          <a:ext cx="6095998" cy="2125096"/>
        </p:xfrm>
        <a:graphic>
          <a:graphicData uri="http://schemas.openxmlformats.org/drawingml/2006/table">
            <a:tbl>
              <a:tblPr/>
              <a:tblGrid>
                <a:gridCol w="717594"/>
                <a:gridCol w="1072840"/>
                <a:gridCol w="717594"/>
                <a:gridCol w="717594"/>
                <a:gridCol w="717594"/>
                <a:gridCol w="717594"/>
                <a:gridCol w="717594"/>
                <a:gridCol w="717594"/>
              </a:tblGrid>
              <a:tr h="148856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테이블  명세서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PROJECT_BOARD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프로젝트 게시판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PB_NUM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글번호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PB_WRITER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PB_SUBJECT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제목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PB_CONTENT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내용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4000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PB_REGDATE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PB_READCOUNT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조회수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0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PB_REF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REF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PB_RE_STEP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RE_STEP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85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PB_RE_LEVEL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RE_LEVEL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088" marR="7088" marT="708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674" name="Picture 2" descr="C:\Users\sec\Desktop\Superb시연\화면캡처(사용자)\사용자팀게시판상세보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2895"/>
            <a:ext cx="9144000" cy="43706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관리자 페이지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22" name="Picture 2" descr="C:\Users\sec\Desktop\Superb시연\화면캡처(관리자)\01사원등록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3449"/>
            <a:ext cx="9144000" cy="4340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746" name="Picture 2" descr="C:\Users\sec\Desktop\Superb시연\화면캡처(관리자)\01사원등록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5209"/>
            <a:ext cx="9144000" cy="43382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770" name="Picture 2" descr="C:\Users\sec\Desktop\Superb시연\화면캡처(관리자)\01사원등록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8248"/>
            <a:ext cx="9144000" cy="4345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3794" name="Picture 2" descr="C:\Users\sec\Desktop\Superb시연\화면캡처(관리자)\01사원등록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8248"/>
            <a:ext cx="9144000" cy="4345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818" name="Picture 2" descr="C:\Users\sec\Desktop\Superb시연\화면캡처(관리자)\01사원등록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1106"/>
            <a:ext cx="9144000" cy="43323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5842" name="Picture 2" descr="C:\Users\sec\Desktop\Superb시연\화면캡처(관리자)\01사원등록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5210"/>
            <a:ext cx="9144000" cy="4338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6866" name="Picture 2" descr="C:\Users\sec\Desktop\Superb시연\화면캡처(관리자)\01사원등록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4735"/>
            <a:ext cx="9144000" cy="4328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7890" name="Picture 2" descr="C:\Users\sec\Desktop\Superb시연\화면캡처(관리자)\02사원목록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9388"/>
            <a:ext cx="9144000" cy="43241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82" y="472632"/>
            <a:ext cx="344549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게시판 코멘트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4000" y="771550"/>
          <a:ext cx="6096000" cy="1769540"/>
        </p:xfrm>
        <a:graphic>
          <a:graphicData uri="http://schemas.openxmlformats.org/drawingml/2006/table">
            <a:tbl>
              <a:tblPr/>
              <a:tblGrid>
                <a:gridCol w="762000"/>
                <a:gridCol w="917848"/>
                <a:gridCol w="606152"/>
                <a:gridCol w="762000"/>
                <a:gridCol w="762000"/>
                <a:gridCol w="762000"/>
                <a:gridCol w="762000"/>
                <a:gridCol w="762000"/>
              </a:tblGrid>
              <a:tr h="15791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프로젝트 게시판 코멘트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PBOARD_COMMENT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프로젝트 게시판 코멘트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PBC_NUM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댓글번호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글번호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NUBMER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PBC_WRITER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PBC_PWD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비밀번호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PBC_CONTENT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내용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4000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PBC_REGDATE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524000" y="2643758"/>
          <a:ext cx="6096000" cy="2107928"/>
        </p:xfrm>
        <a:graphic>
          <a:graphicData uri="http://schemas.openxmlformats.org/drawingml/2006/table">
            <a:tbl>
              <a:tblPr/>
              <a:tblGrid>
                <a:gridCol w="762000"/>
                <a:gridCol w="917848"/>
                <a:gridCol w="606152"/>
                <a:gridCol w="762000"/>
                <a:gridCol w="762000"/>
                <a:gridCol w="762000"/>
                <a:gridCol w="762000"/>
                <a:gridCol w="762000"/>
              </a:tblGrid>
              <a:tr h="15791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쪽지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SuperB(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MESSENGER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김경민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MGS_NUM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MSG_SEND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보낸사람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NUBMER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MSG_RECIEVE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받는사람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MSG_SUBJECT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제목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MSG_CONTENT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내용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4000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51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MSG_REGDATE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보낸시간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MGS_READ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수신확인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NOT 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8914" name="Picture 2" descr="C:\Users\sec\Desktop\Superb시연\화면캡처(관리자)\02사원목록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5210"/>
            <a:ext cx="9144000" cy="4338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9938" name="Picture 2" descr="C:\Users\sec\Desktop\Superb시연\화면캡처(관리자)\02사원목록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2543"/>
            <a:ext cx="9144000" cy="4330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62" name="Picture 2" descr="C:\Users\sec\Desktop\Superb시연\화면캡처(관리자)\02사원목록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5210"/>
            <a:ext cx="9144000" cy="4338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986" name="Picture 2" descr="C:\Users\sec\Desktop\Superb시연\화면캡처(관리자)\03결재조회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2543"/>
            <a:ext cx="9144000" cy="4330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3010" name="Picture 2" descr="C:\Users\sec\Desktop\Superb시연\화면캡처(관리자)\03결재조회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3449"/>
            <a:ext cx="9144000" cy="4340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034" name="Picture 2" descr="C:\Users\sec\Desktop\Superb시연\화면캡처(관리자)\03결재조회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8275"/>
            <a:ext cx="9144000" cy="4335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058" name="Picture 2" descr="C:\Users\sec\Desktop\Superb시연\화면캡처(관리자)\03결재조회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1909"/>
            <a:ext cx="9144000" cy="43315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6082" name="Picture 2" descr="C:\Users\sec\Desktop\Superb시연\화면캡처(관리자)\04근태관리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9358"/>
            <a:ext cx="9144000" cy="43341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7106" name="Picture 2" descr="C:\Users\sec\Desktop\Superb시연\화면캡처(관리자)\04근태관리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7814"/>
            <a:ext cx="9144000" cy="43356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130" name="Picture 2" descr="C:\Users\sec\Desktop\Superb시연\화면캡처(관리자)\05휴가승인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5117"/>
            <a:ext cx="9144000" cy="43283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6382" y="472632"/>
            <a:ext cx="3445498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휴가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직책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기안구분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4000" y="2709781"/>
          <a:ext cx="6096000" cy="1137884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157914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직책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JOB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직책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EMP_JOB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직책번호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91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JOB_NAME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직책명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520" marR="7520" marT="75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524001" y="3861909"/>
          <a:ext cx="6095997" cy="1231258"/>
        </p:xfrm>
        <a:graphic>
          <a:graphicData uri="http://schemas.openxmlformats.org/drawingml/2006/table">
            <a:tbl>
              <a:tblPr/>
              <a:tblGrid>
                <a:gridCol w="732971"/>
                <a:gridCol w="965200"/>
                <a:gridCol w="732971"/>
                <a:gridCol w="732971"/>
                <a:gridCol w="732971"/>
                <a:gridCol w="732971"/>
                <a:gridCol w="732971"/>
                <a:gridCol w="732971"/>
              </a:tblGrid>
              <a:tr h="15191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기안구분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DRAFT_CATEGORY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기안구분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DRAFT_CATEGORY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기안분류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DRAFT_NAME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기안구분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1524001" y="699542"/>
          <a:ext cx="6095997" cy="2010239"/>
        </p:xfrm>
        <a:graphic>
          <a:graphicData uri="http://schemas.openxmlformats.org/drawingml/2006/table">
            <a:tbl>
              <a:tblPr/>
              <a:tblGrid>
                <a:gridCol w="731230"/>
                <a:gridCol w="977387"/>
                <a:gridCol w="731230"/>
                <a:gridCol w="731230"/>
                <a:gridCol w="731230"/>
                <a:gridCol w="731230"/>
                <a:gridCol w="731230"/>
                <a:gridCol w="731230"/>
              </a:tblGrid>
              <a:tr h="15167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휴가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DAYOFF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EMP_NUM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사번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DAYOFF_NAME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휴가구분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DAYOFF_START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휴가시작일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DAYOFF_END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휴가종료일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DAYOFF_USE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사용휴가일수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DAYOFF_REGDATE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신청일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DAYOFF_CHECK1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대기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67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DAYOFF_CHECK2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23" marR="7223" marT="72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8" y="812188"/>
            <a:ext cx="9115425" cy="433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C:\Users\sec\Desktop\Superb시연\화면캡처(관리자)\05휴가승인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0344"/>
            <a:ext cx="9144000" cy="485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3" y="817281"/>
            <a:ext cx="9134475" cy="432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4" descr="C:\Users\sec\Desktop\Superb시연\화면캡처(관리자)\05휴가승인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10344"/>
            <a:ext cx="9144000" cy="4857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02" name="Picture 2" descr="C:\Users\sec\Desktop\Superb시연\화면캡처(관리자)\06양식자료실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12627"/>
            <a:ext cx="9144000" cy="43308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2226" name="Picture 2" descr="C:\Users\sec\Desktop\Superb시연\화면캡처(관리자)\06양식자료실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2816"/>
            <a:ext cx="9144000" cy="43506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3250" name="Picture 2" descr="C:\Users\sec\Desktop\Superb시연\화면캡처(관리자)\07공지사항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814"/>
            <a:ext cx="9144000" cy="4342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4274" name="Picture 2" descr="C:\Users\sec\Desktop\Superb시연\화면캡처(관리자)\07공지사항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814"/>
            <a:ext cx="9144000" cy="4342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6322" name="Picture 2" descr="C:\Users\sec\Desktop\Superb시연\화면캡처(관리자)\07공지사항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8248"/>
            <a:ext cx="9144000" cy="4345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298" name="Picture 2" descr="C:\Users\sec\Desktop\Superb시연\화면캡처(관리자)\07공지사항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00447"/>
            <a:ext cx="9144000" cy="43430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06.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7346" name="Picture 2" descr="C:\Users\sec\Desktop\Superb시연\화면캡처(관리자)\07공지사항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93469"/>
            <a:ext cx="9144000" cy="43287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err="1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보완해야할점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07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92161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82" y="472632"/>
            <a:ext cx="344549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양식자료실</a:t>
            </a:r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기안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3999" y="771550"/>
          <a:ext cx="6096003" cy="1358935"/>
        </p:xfrm>
        <a:graphic>
          <a:graphicData uri="http://schemas.openxmlformats.org/drawingml/2006/table">
            <a:tbl>
              <a:tblPr/>
              <a:tblGrid>
                <a:gridCol w="705265"/>
                <a:gridCol w="1159148"/>
                <a:gridCol w="705265"/>
                <a:gridCol w="705265"/>
                <a:gridCol w="705265"/>
                <a:gridCol w="705265"/>
                <a:gridCol w="705265"/>
                <a:gridCol w="705265"/>
              </a:tblGrid>
              <a:tr h="146137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양식자료실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DRAFT_FILEBOARD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양식자료실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DRAFTFILE_NUM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번호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DRAFTFILE_SUBJECT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제목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50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DRAFTFILE_REGDATE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등록일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613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DRAFTFILE_FILEPATH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파일경로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200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6959" marR="6959" marT="69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1524000" y="2248851"/>
          <a:ext cx="6096000" cy="2152575"/>
        </p:xfrm>
        <a:graphic>
          <a:graphicData uri="http://schemas.openxmlformats.org/drawingml/2006/table">
            <a:tbl>
              <a:tblPr/>
              <a:tblGrid>
                <a:gridCol w="727773"/>
                <a:gridCol w="1001589"/>
                <a:gridCol w="727773"/>
                <a:gridCol w="727773"/>
                <a:gridCol w="727773"/>
                <a:gridCol w="727773"/>
                <a:gridCol w="727773"/>
                <a:gridCol w="727773"/>
              </a:tblGrid>
              <a:tr h="150962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기안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SuperB(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DRAFT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  <a:endParaRPr lang="ko-KR" altLang="en-US" sz="8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DRAFT_NUM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기안번호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DRAFT_WRITER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DRAFT_CATEGORY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기안분류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DRAFT_CHECKER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승인자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DRAFT_SUBJECT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제목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DRAFT_CONTENT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내용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4000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DRAFT_STATUS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상태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DRAFT_REGDATE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기안일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96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DRAFT_FILEPATH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파일경로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8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200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8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189" marR="7189" marT="71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최고조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(2</a:t>
            </a:r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사원 관리 프로그램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grpSp>
        <p:nvGrpSpPr>
          <p:cNvPr id="8" name="그룹 14"/>
          <p:cNvGrpSpPr/>
          <p:nvPr/>
        </p:nvGrpSpPr>
        <p:grpSpPr>
          <a:xfrm>
            <a:off x="2498901" y="1411155"/>
            <a:ext cx="243523" cy="163086"/>
            <a:chOff x="611560" y="1472560"/>
            <a:chExt cx="243523" cy="163086"/>
          </a:xfrm>
        </p:grpSpPr>
        <p:sp>
          <p:nvSpPr>
            <p:cNvPr id="19" name="갈매기형 수장 18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728380" y="1347614"/>
            <a:ext cx="3571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일정관리 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캘린더에 일정 추가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수정 및 삭제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9" name="그룹 22"/>
          <p:cNvGrpSpPr/>
          <p:nvPr/>
        </p:nvGrpSpPr>
        <p:grpSpPr>
          <a:xfrm>
            <a:off x="2490434" y="1920944"/>
            <a:ext cx="243523" cy="163086"/>
            <a:chOff x="611560" y="1472560"/>
            <a:chExt cx="243523" cy="163086"/>
          </a:xfrm>
        </p:grpSpPr>
        <p:sp>
          <p:nvSpPr>
            <p:cNvPr id="24" name="갈매기형 수장 2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719913" y="1857403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게시판 생성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수정 및 종료 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3" name="그룹 26"/>
          <p:cNvGrpSpPr/>
          <p:nvPr/>
        </p:nvGrpSpPr>
        <p:grpSpPr>
          <a:xfrm>
            <a:off x="2489522" y="2444745"/>
            <a:ext cx="243523" cy="163086"/>
            <a:chOff x="611560" y="1472560"/>
            <a:chExt cx="243523" cy="163086"/>
          </a:xfrm>
        </p:grpSpPr>
        <p:sp>
          <p:nvSpPr>
            <p:cNvPr id="28" name="갈매기형 수장 27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719001" y="2381204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팀장 결재 승인 권한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5" name="그룹 34"/>
          <p:cNvGrpSpPr/>
          <p:nvPr/>
        </p:nvGrpSpPr>
        <p:grpSpPr>
          <a:xfrm>
            <a:off x="2495001" y="2965735"/>
            <a:ext cx="243523" cy="163086"/>
            <a:chOff x="611560" y="1472560"/>
            <a:chExt cx="243523" cy="163086"/>
          </a:xfrm>
        </p:grpSpPr>
        <p:sp>
          <p:nvSpPr>
            <p:cNvPr id="36" name="갈매기형 수장 35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724480" y="2902194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팀장 휴가 승인 권한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1" name="그룹 38"/>
          <p:cNvGrpSpPr/>
          <p:nvPr/>
        </p:nvGrpSpPr>
        <p:grpSpPr>
          <a:xfrm>
            <a:off x="2507500" y="4028921"/>
            <a:ext cx="243523" cy="163086"/>
            <a:chOff x="611560" y="1472560"/>
            <a:chExt cx="243523" cy="163086"/>
          </a:xfrm>
        </p:grpSpPr>
        <p:sp>
          <p:nvSpPr>
            <p:cNvPr id="40" name="갈매기형 수장 39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736979" y="3965380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쪽지 검색 기능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2" name="그룹 42"/>
          <p:cNvGrpSpPr/>
          <p:nvPr/>
        </p:nvGrpSpPr>
        <p:grpSpPr>
          <a:xfrm>
            <a:off x="2497330" y="3495192"/>
            <a:ext cx="243523" cy="163086"/>
            <a:chOff x="611560" y="1472560"/>
            <a:chExt cx="243523" cy="163086"/>
          </a:xfrm>
        </p:grpSpPr>
        <p:sp>
          <p:nvSpPr>
            <p:cNvPr id="44" name="갈매기형 수장 4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07.</a:t>
            </a:r>
            <a:r>
              <a:rPr lang="ko-KR" altLang="en-US" sz="105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보완해야할점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32231" y="3435846"/>
            <a:ext cx="2643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버튼 하나로 출퇴근 처리 및 관리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93302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8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구성원 </a:t>
            </a:r>
            <a:r>
              <a:rPr lang="ko-KR" altLang="en-US" spc="600" dirty="0" err="1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느낀점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08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892161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08.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구성원 </a:t>
            </a:r>
            <a:r>
              <a:rPr lang="ko-KR" altLang="en-US" sz="105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느낀점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99266450"/>
              </p:ext>
            </p:extLst>
          </p:nvPr>
        </p:nvGraphicFramePr>
        <p:xfrm>
          <a:off x="971600" y="797014"/>
          <a:ext cx="7200800" cy="40069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961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436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aseline="0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이름</a:t>
                      </a:r>
                      <a:endParaRPr lang="ko-KR" altLang="en-US" sz="1200" b="0" baseline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baseline="0" dirty="0" err="1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느낀점</a:t>
                      </a:r>
                      <a:endParaRPr lang="ko-KR" altLang="en-US" sz="1200" b="0" baseline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김경민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프로젝트를 진행하면서 협업에 대한 책임감을 많이 느끼게 되었다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그리고 프로그래밍에 대해 프로그램은 되게 솔직한 성격을 가진 일이었다고 깨달았다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왜 안 되는 지 고민을 해보면 결론적으론 나의 공부가 부족한 탓이어서 여러 방면으로 찾고 다른 사람에게 묻기도 하면서 만들어가며 많은 공부를 할 수 있는 계기가 되었던 것 같다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r>
                        <a:rPr lang="en-US" altLang="ko-KR" sz="1000" baseline="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또 프로젝트 전 나태한 학습태도에 대해 반성하고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앞으로의 과정에 있어서도 더욱 노력에 박차를 가해야겠다고 느꼈다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류영주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처음에 프로젝트를 시작했을 때 내가 기능들을 무사히 구현할 수 있을지 걱정이 되었다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하지만 팀원들과 기획부터 마지막까지 천천히 함께 만들어가며 기획했던 기능들과 화면들이 구현이 </a:t>
                      </a:r>
                      <a:r>
                        <a:rPr lang="ko-KR" altLang="en-US" sz="10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되는게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신기했고 뿌듯했다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비록 처음에 </a:t>
                      </a:r>
                      <a:r>
                        <a:rPr lang="ko-KR" altLang="en-US" sz="10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기획했던만큼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완벽히 구현해내지 못해서 아쉽지만 내 힘으로 무언가를 만들어 낼 수 </a:t>
                      </a:r>
                      <a:r>
                        <a:rPr lang="ko-KR" altLang="en-US" sz="10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있다는게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신기했고 프로젝트를 해나가면서 내가 많이 부족하다고 느꼈다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앞으로 더욱 열심히 공부하고 노력해야겠다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양나리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처음에는 내가 세미 프로젝트를 잘 끝마칠 수 있을까 하는 걱정과 부담감이 컸는데 점점 완성이 되어가는 모습을 보며 뿌듯함을 느꼈고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프로젝트를 하는 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3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주 동안 많은 것을 배울 수 있었다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r>
                        <a:rPr lang="en-US" altLang="ko-KR" sz="1000" baseline="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계획했던 기능들을 모두 구현해내지는 못했지만 이번 프로젝트는 우리가 두 달 반 동안 배운 내용으로 하나하나 직접 구상하고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구현해냈다는 것에서 큰 의미가 있다고 생각한다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윤여준</a:t>
                      </a:r>
                      <a:endParaRPr lang="ko-KR" altLang="en-US" sz="11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시작 때는 막막하고 막연한 감이 있었지만 하나씩 단계를 진행해 나가면서 어느 정도 감을 잡은 것 같다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여러 가지 기능을 써볼 수 있어 유익하였고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내가 현재 어느 정도 실력인지 가늠 해 볼 수 있었다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협업의 중요성에 대해서도 다시 한번 생각을 하게 되었다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당초 계획보다 많은 부분을 구현하지 못하여 아쉽지만 다음에는 더 많은 기능들을 상세히 만들고 싶다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이상근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수업을 열심히 들었다고는 생각했지만 배운 내용들을 내 것으로 만드는 자습의 시간이 부족했고 공부 방법이 잘못 됐다고 느꼈다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프로젝트를 시작하고 상당한 시간이 흐른 후에 감을 잡기 시작한</a:t>
                      </a:r>
                      <a:r>
                        <a:rPr lang="ko-KR" altLang="en-US" sz="1000" baseline="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것</a:t>
                      </a:r>
                      <a:r>
                        <a:rPr lang="ko-KR" altLang="en-US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 같아 조원들에게 미안했고 뒤늦게 시간의 촉박함에 아쉬웠다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20" pitchFamily="18" charset="-127"/>
                          <a:ea typeface="-윤고딕320" pitchFamily="18" charset="-127"/>
                        </a:rPr>
                        <a:t>. </a:t>
                      </a:r>
                      <a:endParaRPr lang="ko-KR" altLang="en-US" sz="1000" dirty="0" smtClean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20" pitchFamily="18" charset="-127"/>
                        <a:ea typeface="-윤고딕32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491199" y="2139702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74302" y="2139702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THE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6" name="직각 삼각형 15"/>
          <p:cNvSpPr/>
          <p:nvPr/>
        </p:nvSpPr>
        <p:spPr>
          <a:xfrm>
            <a:off x="4032117" y="2139702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각 삼각형 16"/>
          <p:cNvSpPr/>
          <p:nvPr/>
        </p:nvSpPr>
        <p:spPr>
          <a:xfrm rot="16200000" flipH="1">
            <a:off x="4055063" y="2141925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286479" y="2139702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507529" y="2818838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555776" y="24277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17653" y="2147396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50" pitchFamily="18" charset="-127"/>
                <a:ea typeface="-윤고딕350" pitchFamily="18" charset="-127"/>
              </a:rPr>
              <a:t>END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346916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491880" y="126440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01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91880" y="1696455"/>
            <a:ext cx="14542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91880" y="2117470"/>
            <a:ext cx="9765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개발환경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91880" y="2549518"/>
            <a:ext cx="8354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스케</a:t>
            </a:r>
            <a:r>
              <a: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475550" y="862888"/>
            <a:ext cx="542692" cy="22919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58653" y="862888"/>
            <a:ext cx="934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INDEX</a:t>
            </a:r>
            <a:endParaRPr lang="ko-KR" altLang="en-US" sz="10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>
            <a:off x="4016468" y="862888"/>
            <a:ext cx="217037" cy="229193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/>
          <p:cNvSpPr/>
          <p:nvPr/>
        </p:nvSpPr>
        <p:spPr>
          <a:xfrm rot="16200000" flipH="1">
            <a:off x="4039414" y="865111"/>
            <a:ext cx="233638" cy="229193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270830" y="862888"/>
            <a:ext cx="1348063" cy="2260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491880" y="4329222"/>
            <a:ext cx="2138468" cy="34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87117" y="2981566"/>
            <a:ext cx="11176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487117" y="3417720"/>
            <a:ext cx="6944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06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시연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491880" y="3852506"/>
            <a:ext cx="18453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07 </a:t>
            </a:r>
            <a:r>
              <a:rPr lang="ko-KR" altLang="en-US" sz="1200" dirty="0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구성원 소개 및 </a:t>
            </a:r>
            <a:r>
              <a:rPr lang="ko-KR" altLang="en-US" sz="1200" dirty="0" err="1" smtClean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itchFamily="18" charset="-127"/>
                <a:ea typeface="-윤고딕340" pitchFamily="18" charset="-127"/>
              </a:rPr>
              <a:t>느낀점</a:t>
            </a:r>
            <a:endParaRPr lang="ko-KR" altLang="en-US" sz="1200" dirty="0">
              <a:ln>
                <a:solidFill>
                  <a:schemeClr val="tx1">
                    <a:lumMod val="85000"/>
                    <a:lumOff val="1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75882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82" y="472632"/>
            <a:ext cx="3445498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사원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1524001" y="791038"/>
          <a:ext cx="6095998" cy="2968710"/>
        </p:xfrm>
        <a:graphic>
          <a:graphicData uri="http://schemas.openxmlformats.org/drawingml/2006/table">
            <a:tbl>
              <a:tblPr/>
              <a:tblGrid>
                <a:gridCol w="744493"/>
                <a:gridCol w="884547"/>
                <a:gridCol w="744493"/>
                <a:gridCol w="744493"/>
                <a:gridCol w="744493"/>
                <a:gridCol w="744493"/>
                <a:gridCol w="744493"/>
                <a:gridCol w="744493"/>
              </a:tblGrid>
              <a:tr h="154360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사원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SuperB(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EMP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EMP_NUM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사번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PK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DEPT_NUM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부서번호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TEAM_NUM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소속팀번호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EMP_JOB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직책번호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EMP_PWD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비밀번호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EMP_NAME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이름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EMP_HIREDATE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입사일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EMP_MANAGER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책임자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EMP_BIRTH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생년월일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EMP_TEL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이메일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11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EMP_ADDR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연락처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EMP_ADDR2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주소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13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EMP_DAYOFF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보유연차일수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43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14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EMP_TOTAL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총근무시간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0</a:t>
                      </a:r>
                    </a:p>
                  </a:txBody>
                  <a:tcPr marL="7350" marR="7350" marT="7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6382" y="472632"/>
            <a:ext cx="3445498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테이블 정의서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근태</a:t>
            </a:r>
            <a:r>
              <a:rPr lang="ko-KR" altLang="en-US" sz="100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테이블</a:t>
            </a:r>
            <a:endParaRPr lang="ko-KR" altLang="en-US" sz="100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1524001" y="771550"/>
          <a:ext cx="6095997" cy="1557376"/>
        </p:xfrm>
        <a:graphic>
          <a:graphicData uri="http://schemas.openxmlformats.org/drawingml/2006/table">
            <a:tbl>
              <a:tblPr/>
              <a:tblGrid>
                <a:gridCol w="732971"/>
                <a:gridCol w="1090892"/>
                <a:gridCol w="607279"/>
                <a:gridCol w="732971"/>
                <a:gridCol w="732971"/>
                <a:gridCol w="732971"/>
                <a:gridCol w="732971"/>
                <a:gridCol w="732971"/>
              </a:tblGrid>
              <a:tr h="151918">
                <a:tc gridSpan="8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i="0" u="none" strike="noStrike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근태 테이블 정의서</a:t>
                      </a:r>
                      <a:endParaRPr lang="ko-KR" altLang="en-US" sz="1200" b="0" i="0" u="none" strike="noStrike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시스템 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SuperB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사원관리시스템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2017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년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월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rgbClr val="C00000">
                                <a:alpha val="10000"/>
                              </a:srgbClr>
                            </a:solidFill>
                          </a:ln>
                          <a:solidFill>
                            <a:srgbClr val="C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ATTITUDE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작성자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이상근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테이블 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7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NO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</a:t>
                      </a:r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ID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컬럼명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Type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Length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Key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Default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EMP_NUM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사번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VARCHAR2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FK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ATTITUDE_DATE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일자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N.N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ATTITUDE_IN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출근시간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ATTITUDE_OUT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퇴근시간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DATE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91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ATTITUDE_TOTAL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근무시간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NUMBER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NULL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　</a:t>
                      </a:r>
                    </a:p>
                  </a:txBody>
                  <a:tcPr marL="7234" marR="7234" marT="723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개발환경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03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48543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03.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개발환경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99266450"/>
              </p:ext>
            </p:extLst>
          </p:nvPr>
        </p:nvGraphicFramePr>
        <p:xfrm>
          <a:off x="1648247" y="1851669"/>
          <a:ext cx="5832648" cy="20162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82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74441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3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baseline="0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운영체제</a:t>
                      </a:r>
                      <a:endParaRPr lang="ko-KR" altLang="en-US" sz="1200" b="0" baseline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baseline="0" dirty="0" smtClean="0">
                          <a:ln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Windows 10</a:t>
                      </a:r>
                      <a:endParaRPr lang="ko-KR" altLang="en-US" sz="1000" b="0" baseline="0" dirty="0">
                        <a:ln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Server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Tomcat 8.5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DBMS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Oracle 11g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개발언어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JAVA, JSP, JavaScript, HTML, </a:t>
                      </a:r>
                      <a:r>
                        <a:rPr lang="en-US" altLang="ko-KR" sz="10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Jquery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, Ajax 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03245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개발 </a:t>
                      </a:r>
                      <a:r>
                        <a:rPr lang="en-US" altLang="ko-KR" sz="12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50" pitchFamily="18" charset="-127"/>
                          <a:ea typeface="-윤고딕350" pitchFamily="18" charset="-127"/>
                        </a:rPr>
                        <a:t>Tool</a:t>
                      </a:r>
                      <a:endParaRPr lang="ko-KR" altLang="en-US" sz="12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Eclipse, </a:t>
                      </a:r>
                      <a:r>
                        <a:rPr lang="en-US" altLang="ko-KR" sz="1000" dirty="0" err="1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eXERD</a:t>
                      </a:r>
                      <a:r>
                        <a:rPr lang="en-US" altLang="ko-KR" sz="1000" dirty="0" smtClean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latin typeface="-윤고딕330" pitchFamily="18" charset="-127"/>
                          <a:ea typeface="-윤고딕330" pitchFamily="18" charset="-127"/>
                        </a:rPr>
                        <a:t>, SQL Developer</a:t>
                      </a:r>
                      <a:endParaRPr lang="ko-KR" altLang="en-US" sz="1000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latin typeface="-윤고딕330" pitchFamily="18" charset="-127"/>
                        <a:ea typeface="-윤고딕330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개발환경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701650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스케줄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04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26549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스케줄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75656" y="843558"/>
            <a:ext cx="6930517" cy="189329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8</a:t>
            </a:r>
            <a:r>
              <a:rPr lang="ko-KR" altLang="en-US" sz="12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50" panose="02030504000101010101" pitchFamily="18" charset="-127"/>
                <a:ea typeface="-윤고딕350" panose="02030504000101010101" pitchFamily="18" charset="-127"/>
              </a:rPr>
              <a:t>월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12115" y="103034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rPr>
              <a:t>1st week</a:t>
            </a:r>
            <a:endParaRPr lang="ko-KR" altLang="en-US" sz="1000" b="1" dirty="0">
              <a:ln>
                <a:solidFill>
                  <a:schemeClr val="bg1">
                    <a:alpha val="10000"/>
                  </a:schemeClr>
                </a:solidFill>
              </a:ln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6" name="그룹 145"/>
          <p:cNvGrpSpPr/>
          <p:nvPr/>
        </p:nvGrpSpPr>
        <p:grpSpPr>
          <a:xfrm>
            <a:off x="2147172" y="1030818"/>
            <a:ext cx="1759447" cy="335964"/>
            <a:chOff x="2147172" y="1030818"/>
            <a:chExt cx="1759447" cy="335964"/>
          </a:xfrm>
        </p:grpSpPr>
        <p:sp>
          <p:nvSpPr>
            <p:cNvPr id="36" name="TextBox 35"/>
            <p:cNvSpPr txBox="1"/>
            <p:nvPr/>
          </p:nvSpPr>
          <p:spPr>
            <a:xfrm>
              <a:off x="2659338" y="1030818"/>
              <a:ext cx="74892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2nd week</a:t>
              </a:r>
              <a:endParaRPr lang="ko-KR" altLang="en-US" sz="10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9" name="그룹 20"/>
            <p:cNvGrpSpPr/>
            <p:nvPr/>
          </p:nvGrpSpPr>
          <p:grpSpPr>
            <a:xfrm>
              <a:off x="2147172" y="1230818"/>
              <a:ext cx="1759447" cy="135964"/>
              <a:chOff x="1475674" y="1385635"/>
              <a:chExt cx="1814936" cy="119830"/>
            </a:xfrm>
          </p:grpSpPr>
          <p:cxnSp>
            <p:nvCxnSpPr>
              <p:cNvPr id="100" name="직선 연결선 99"/>
              <p:cNvCxnSpPr/>
              <p:nvPr/>
            </p:nvCxnSpPr>
            <p:spPr>
              <a:xfrm flipV="1">
                <a:off x="1475674" y="1385636"/>
                <a:ext cx="0" cy="119829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/>
              <p:cNvCxnSpPr/>
              <p:nvPr/>
            </p:nvCxnSpPr>
            <p:spPr>
              <a:xfrm>
                <a:off x="1475674" y="1385637"/>
                <a:ext cx="1814934" cy="0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/>
              <p:cNvCxnSpPr/>
              <p:nvPr/>
            </p:nvCxnSpPr>
            <p:spPr>
              <a:xfrm flipV="1">
                <a:off x="3290610" y="1385635"/>
                <a:ext cx="0" cy="119828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5" name="Rectangle 86"/>
          <p:cNvSpPr>
            <a:spLocks noChangeArrowheads="1"/>
          </p:cNvSpPr>
          <p:nvPr/>
        </p:nvSpPr>
        <p:spPr bwMode="auto">
          <a:xfrm>
            <a:off x="1526579" y="1559750"/>
            <a:ext cx="6845857" cy="310023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1199" dirty="0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16" name="Line 88"/>
          <p:cNvSpPr>
            <a:spLocks noChangeShapeType="1"/>
          </p:cNvSpPr>
          <p:nvPr/>
        </p:nvSpPr>
        <p:spPr bwMode="auto">
          <a:xfrm>
            <a:off x="3234467" y="1587682"/>
            <a:ext cx="0" cy="307230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17" name="Line 88"/>
          <p:cNvSpPr>
            <a:spLocks noChangeShapeType="1"/>
          </p:cNvSpPr>
          <p:nvPr/>
        </p:nvSpPr>
        <p:spPr bwMode="auto">
          <a:xfrm>
            <a:off x="2810810" y="1594755"/>
            <a:ext cx="0" cy="3065227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18" name="Line 88"/>
          <p:cNvSpPr>
            <a:spLocks noChangeShapeType="1"/>
          </p:cNvSpPr>
          <p:nvPr/>
        </p:nvSpPr>
        <p:spPr bwMode="auto">
          <a:xfrm>
            <a:off x="2392431" y="1594754"/>
            <a:ext cx="0" cy="3065228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19" name="Line 88"/>
          <p:cNvSpPr>
            <a:spLocks noChangeShapeType="1"/>
          </p:cNvSpPr>
          <p:nvPr/>
        </p:nvSpPr>
        <p:spPr bwMode="auto">
          <a:xfrm>
            <a:off x="5370420" y="1580790"/>
            <a:ext cx="4618" cy="3079192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0" name="Line 88"/>
          <p:cNvSpPr>
            <a:spLocks noChangeShapeType="1"/>
          </p:cNvSpPr>
          <p:nvPr/>
        </p:nvSpPr>
        <p:spPr bwMode="auto">
          <a:xfrm>
            <a:off x="4946763" y="1587863"/>
            <a:ext cx="5612" cy="3072119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1" name="Line 88"/>
          <p:cNvSpPr>
            <a:spLocks noChangeShapeType="1"/>
          </p:cNvSpPr>
          <p:nvPr/>
        </p:nvSpPr>
        <p:spPr bwMode="auto">
          <a:xfrm>
            <a:off x="4528384" y="1587862"/>
            <a:ext cx="0" cy="3072120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2" name="Line 88"/>
          <p:cNvSpPr>
            <a:spLocks noChangeShapeType="1"/>
          </p:cNvSpPr>
          <p:nvPr/>
        </p:nvSpPr>
        <p:spPr bwMode="auto">
          <a:xfrm>
            <a:off x="7501359" y="1570886"/>
            <a:ext cx="0" cy="3089096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3" name="Line 88"/>
          <p:cNvSpPr>
            <a:spLocks noChangeShapeType="1"/>
          </p:cNvSpPr>
          <p:nvPr/>
        </p:nvSpPr>
        <p:spPr bwMode="auto">
          <a:xfrm flipH="1">
            <a:off x="7074694" y="1577959"/>
            <a:ext cx="3009" cy="3082021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4" name="Line 88"/>
          <p:cNvSpPr>
            <a:spLocks noChangeShapeType="1"/>
          </p:cNvSpPr>
          <p:nvPr/>
        </p:nvSpPr>
        <p:spPr bwMode="auto">
          <a:xfrm>
            <a:off x="6659322" y="1577958"/>
            <a:ext cx="909" cy="3082023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561062" y="1347614"/>
            <a:ext cx="6782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n>
                  <a:solidFill>
                    <a:schemeClr val="bg1">
                      <a:alpha val="10000"/>
                    </a:schemeClr>
                  </a:solidFill>
                </a:ln>
              </a:rPr>
              <a:t>  4       7        8        9       10       11       14      15      16       17      18       21      22       23      24      25</a:t>
            </a:r>
            <a:endParaRPr lang="ko-KR" altLang="en-US" sz="1000" dirty="0">
              <a:ln>
                <a:solidFill>
                  <a:schemeClr val="bg1">
                    <a:alpha val="10000"/>
                  </a:schemeClr>
                </a:solidFill>
              </a:ln>
            </a:endParaRPr>
          </a:p>
        </p:txBody>
      </p:sp>
      <p:sp>
        <p:nvSpPr>
          <p:cNvPr id="126" name="Line 91"/>
          <p:cNvSpPr>
            <a:spLocks noChangeShapeType="1"/>
          </p:cNvSpPr>
          <p:nvPr/>
        </p:nvSpPr>
        <p:spPr bwMode="auto">
          <a:xfrm>
            <a:off x="1975179" y="1553300"/>
            <a:ext cx="0" cy="3106682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  <a:alpha val="30000"/>
              </a:schemeClr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7" name="Line 91"/>
          <p:cNvSpPr>
            <a:spLocks noChangeShapeType="1"/>
          </p:cNvSpPr>
          <p:nvPr/>
        </p:nvSpPr>
        <p:spPr bwMode="auto">
          <a:xfrm flipH="1">
            <a:off x="4090354" y="1568195"/>
            <a:ext cx="4234" cy="3091787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  <a:alpha val="30000"/>
              </a:schemeClr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8" name="Line 88"/>
          <p:cNvSpPr>
            <a:spLocks noChangeShapeType="1"/>
          </p:cNvSpPr>
          <p:nvPr/>
        </p:nvSpPr>
        <p:spPr bwMode="auto">
          <a:xfrm>
            <a:off x="3663062" y="1605499"/>
            <a:ext cx="991" cy="3054483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29" name="Line 91"/>
          <p:cNvSpPr>
            <a:spLocks noChangeShapeType="1"/>
          </p:cNvSpPr>
          <p:nvPr/>
        </p:nvSpPr>
        <p:spPr bwMode="auto">
          <a:xfrm>
            <a:off x="6214843" y="1555000"/>
            <a:ext cx="6445" cy="3104982"/>
          </a:xfrm>
          <a:prstGeom prst="line">
            <a:avLst/>
          </a:prstGeom>
          <a:noFill/>
          <a:ln w="19050">
            <a:solidFill>
              <a:schemeClr val="tx1">
                <a:lumMod val="50000"/>
                <a:lumOff val="50000"/>
                <a:alpha val="30000"/>
              </a:schemeClr>
            </a:solidFill>
            <a:prstDash val="sysDash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30" name="Line 88"/>
          <p:cNvSpPr>
            <a:spLocks noChangeShapeType="1"/>
          </p:cNvSpPr>
          <p:nvPr/>
        </p:nvSpPr>
        <p:spPr bwMode="auto">
          <a:xfrm>
            <a:off x="5778462" y="1568195"/>
            <a:ext cx="0" cy="3091787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sp>
        <p:nvSpPr>
          <p:cNvPr id="131" name="Line 88"/>
          <p:cNvSpPr>
            <a:spLocks noChangeShapeType="1"/>
          </p:cNvSpPr>
          <p:nvPr/>
        </p:nvSpPr>
        <p:spPr bwMode="auto">
          <a:xfrm>
            <a:off x="7909325" y="1564486"/>
            <a:ext cx="0" cy="3095494"/>
          </a:xfrm>
          <a:prstGeom prst="lin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sz="901">
              <a:solidFill>
                <a:srgbClr val="000000"/>
              </a:solidFill>
              <a:latin typeface="-윤고딕120" pitchFamily="18" charset="-127"/>
              <a:ea typeface="-윤고딕120" pitchFamily="18" charset="-127"/>
            </a:endParaRPr>
          </a:p>
        </p:txBody>
      </p:sp>
      <p:grpSp>
        <p:nvGrpSpPr>
          <p:cNvPr id="10" name="그룹 16"/>
          <p:cNvGrpSpPr/>
          <p:nvPr/>
        </p:nvGrpSpPr>
        <p:grpSpPr>
          <a:xfrm>
            <a:off x="768773" y="1515081"/>
            <a:ext cx="670680" cy="528610"/>
            <a:chOff x="768773" y="1552558"/>
            <a:chExt cx="670680" cy="629219"/>
          </a:xfrm>
        </p:grpSpPr>
        <p:sp>
          <p:nvSpPr>
            <p:cNvPr id="111" name="모서리가 둥근 직사각형 110"/>
            <p:cNvSpPr/>
            <p:nvPr/>
          </p:nvSpPr>
          <p:spPr>
            <a:xfrm>
              <a:off x="768923" y="1570886"/>
              <a:ext cx="670530" cy="610891"/>
            </a:xfrm>
            <a:prstGeom prst="roundRect">
              <a:avLst>
                <a:gd name="adj" fmla="val 12456"/>
              </a:avLst>
            </a:prstGeom>
            <a:solidFill>
              <a:schemeClr val="tx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rtl="0" fontAlgn="base" latinLnBrk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801" b="1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8773" y="1552558"/>
              <a:ext cx="65915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prstClr val="white"/>
                  </a:solidFill>
                  <a:latin typeface="-윤고딕350" pitchFamily="18" charset="-127"/>
                  <a:ea typeface="-윤고딕350" pitchFamily="18" charset="-127"/>
                </a:rPr>
                <a:t>기획</a:t>
              </a:r>
              <a:endParaRPr kumimoji="1" lang="en-US" altLang="ko-KR" sz="10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prstClr val="white"/>
                </a:solidFill>
                <a:latin typeface="-윤고딕350" pitchFamily="18" charset="-127"/>
                <a:ea typeface="-윤고딕350" pitchFamily="18" charset="-127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prstClr val="white"/>
                  </a:solidFill>
                  <a:latin typeface="-윤고딕350" pitchFamily="18" charset="-127"/>
                  <a:ea typeface="-윤고딕350" pitchFamily="18" charset="-127"/>
                </a:rPr>
                <a:t>&amp;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prstClr val="white"/>
                  </a:solidFill>
                  <a:latin typeface="-윤고딕350" pitchFamily="18" charset="-127"/>
                  <a:ea typeface="-윤고딕350" pitchFamily="18" charset="-127"/>
                </a:rPr>
                <a:t>요구분석</a:t>
              </a:r>
              <a:endParaRPr kumimoji="1" lang="en-US" altLang="ko-KR" sz="1000" dirty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prstClr val="white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11" name="그룹 23"/>
          <p:cNvGrpSpPr/>
          <p:nvPr/>
        </p:nvGrpSpPr>
        <p:grpSpPr>
          <a:xfrm>
            <a:off x="757657" y="2071817"/>
            <a:ext cx="670530" cy="1886443"/>
            <a:chOff x="757657" y="2067694"/>
            <a:chExt cx="670530" cy="1699391"/>
          </a:xfrm>
        </p:grpSpPr>
        <p:sp>
          <p:nvSpPr>
            <p:cNvPr id="112" name="모서리가 둥근 직사각형 111"/>
            <p:cNvSpPr/>
            <p:nvPr/>
          </p:nvSpPr>
          <p:spPr>
            <a:xfrm>
              <a:off x="757657" y="2067694"/>
              <a:ext cx="670530" cy="1699391"/>
            </a:xfrm>
            <a:prstGeom prst="roundRect">
              <a:avLst>
                <a:gd name="adj" fmla="val 11404"/>
              </a:avLst>
            </a:prstGeom>
            <a:solidFill>
              <a:schemeClr val="tx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99" b="1" dirty="0">
                <a:solidFill>
                  <a:prstClr val="white"/>
                </a:solidFill>
                <a:latin typeface="-윤고딕120" pitchFamily="18" charset="-127"/>
                <a:ea typeface="-윤고딕120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76944" y="2860507"/>
              <a:ext cx="4219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개발</a:t>
              </a:r>
            </a:p>
          </p:txBody>
        </p:sp>
      </p:grpSp>
      <p:grpSp>
        <p:nvGrpSpPr>
          <p:cNvPr id="12" name="그룹 22"/>
          <p:cNvGrpSpPr/>
          <p:nvPr/>
        </p:nvGrpSpPr>
        <p:grpSpPr>
          <a:xfrm>
            <a:off x="757657" y="3990236"/>
            <a:ext cx="670530" cy="354551"/>
            <a:chOff x="757657" y="3802839"/>
            <a:chExt cx="670530" cy="327093"/>
          </a:xfrm>
        </p:grpSpPr>
        <p:sp>
          <p:nvSpPr>
            <p:cNvPr id="113" name="모서리가 둥근 직사각형 112"/>
            <p:cNvSpPr/>
            <p:nvPr/>
          </p:nvSpPr>
          <p:spPr>
            <a:xfrm>
              <a:off x="757657" y="3802839"/>
              <a:ext cx="670530" cy="327093"/>
            </a:xfrm>
            <a:prstGeom prst="roundRect">
              <a:avLst>
                <a:gd name="adj" fmla="val 11404"/>
              </a:avLst>
            </a:prstGeom>
            <a:solidFill>
              <a:schemeClr val="tx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99" b="1" dirty="0">
                <a:solidFill>
                  <a:prstClr val="white"/>
                </a:solidFill>
                <a:latin typeface="-윤고딕120" pitchFamily="18" charset="-127"/>
                <a:ea typeface="-윤고딕120" pitchFamily="18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27717" y="3844461"/>
              <a:ext cx="5405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테스트</a:t>
              </a:r>
            </a:p>
          </p:txBody>
        </p:sp>
      </p:grpSp>
      <p:grpSp>
        <p:nvGrpSpPr>
          <p:cNvPr id="13" name="그룹 21"/>
          <p:cNvGrpSpPr/>
          <p:nvPr/>
        </p:nvGrpSpPr>
        <p:grpSpPr>
          <a:xfrm>
            <a:off x="755576" y="4371950"/>
            <a:ext cx="670530" cy="308048"/>
            <a:chOff x="755576" y="4148756"/>
            <a:chExt cx="670530" cy="332335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755576" y="4148756"/>
              <a:ext cx="670530" cy="332335"/>
            </a:xfrm>
            <a:prstGeom prst="roundRect">
              <a:avLst>
                <a:gd name="adj" fmla="val 11404"/>
              </a:avLst>
            </a:prstGeom>
            <a:solidFill>
              <a:schemeClr val="tx2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ko-KR" altLang="en-US" sz="1199" b="1" dirty="0">
                <a:solidFill>
                  <a:prstClr val="white"/>
                </a:solidFill>
                <a:latin typeface="-윤고딕120" pitchFamily="18" charset="-127"/>
                <a:ea typeface="-윤고딕12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87942" y="4196923"/>
              <a:ext cx="42191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solidFill>
                    <a:schemeClr val="bg1"/>
                  </a:solidFill>
                  <a:latin typeface="-윤고딕350" pitchFamily="18" charset="-127"/>
                  <a:ea typeface="-윤고딕350" pitchFamily="18" charset="-127"/>
                </a:rPr>
                <a:t>완료</a:t>
              </a:r>
              <a:endParaRPr lang="en-US" altLang="ko-KR" sz="1000" dirty="0" smtClean="0">
                <a:ln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</p:grpSp>
      <p:grpSp>
        <p:nvGrpSpPr>
          <p:cNvPr id="14" name="그룹 146"/>
          <p:cNvGrpSpPr/>
          <p:nvPr/>
        </p:nvGrpSpPr>
        <p:grpSpPr>
          <a:xfrm>
            <a:off x="4283968" y="1030818"/>
            <a:ext cx="1759447" cy="335964"/>
            <a:chOff x="2147172" y="1030818"/>
            <a:chExt cx="1759447" cy="335964"/>
          </a:xfrm>
        </p:grpSpPr>
        <p:sp>
          <p:nvSpPr>
            <p:cNvPr id="148" name="TextBox 147"/>
            <p:cNvSpPr txBox="1"/>
            <p:nvPr/>
          </p:nvSpPr>
          <p:spPr>
            <a:xfrm>
              <a:off x="2712093" y="1030818"/>
              <a:ext cx="7200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3rd </a:t>
              </a:r>
              <a:r>
                <a:rPr lang="en-US" altLang="ko-KR" sz="1000" b="1" dirty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week</a:t>
              </a:r>
              <a:endParaRPr lang="ko-KR" altLang="en-US" sz="10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15" name="그룹 20"/>
            <p:cNvGrpSpPr/>
            <p:nvPr/>
          </p:nvGrpSpPr>
          <p:grpSpPr>
            <a:xfrm>
              <a:off x="2147172" y="1230818"/>
              <a:ext cx="1759447" cy="135964"/>
              <a:chOff x="1475674" y="1385635"/>
              <a:chExt cx="1814936" cy="119830"/>
            </a:xfrm>
          </p:grpSpPr>
          <p:cxnSp>
            <p:nvCxnSpPr>
              <p:cNvPr id="150" name="직선 연결선 149"/>
              <p:cNvCxnSpPr/>
              <p:nvPr/>
            </p:nvCxnSpPr>
            <p:spPr>
              <a:xfrm flipV="1">
                <a:off x="1475674" y="1385636"/>
                <a:ext cx="0" cy="119829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1475674" y="1385637"/>
                <a:ext cx="1814934" cy="0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flipV="1">
                <a:off x="3290610" y="1385635"/>
                <a:ext cx="0" cy="119828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그룹 152"/>
          <p:cNvGrpSpPr/>
          <p:nvPr/>
        </p:nvGrpSpPr>
        <p:grpSpPr>
          <a:xfrm>
            <a:off x="6372200" y="1039609"/>
            <a:ext cx="1759447" cy="341728"/>
            <a:chOff x="2147172" y="1025054"/>
            <a:chExt cx="1759447" cy="341728"/>
          </a:xfrm>
        </p:grpSpPr>
        <p:sp>
          <p:nvSpPr>
            <p:cNvPr id="154" name="TextBox 153"/>
            <p:cNvSpPr txBox="1"/>
            <p:nvPr/>
          </p:nvSpPr>
          <p:spPr>
            <a:xfrm>
              <a:off x="2695713" y="1025054"/>
              <a:ext cx="7056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n>
                    <a:solidFill>
                      <a:schemeClr val="bg1">
                        <a:alpha val="1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4th week</a:t>
              </a:r>
              <a:endParaRPr lang="ko-KR" altLang="en-US" sz="100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grpSp>
          <p:nvGrpSpPr>
            <p:cNvPr id="17" name="그룹 20"/>
            <p:cNvGrpSpPr/>
            <p:nvPr/>
          </p:nvGrpSpPr>
          <p:grpSpPr>
            <a:xfrm>
              <a:off x="2147172" y="1230818"/>
              <a:ext cx="1759447" cy="135964"/>
              <a:chOff x="1475674" y="1385635"/>
              <a:chExt cx="1814936" cy="119830"/>
            </a:xfrm>
          </p:grpSpPr>
          <p:cxnSp>
            <p:nvCxnSpPr>
              <p:cNvPr id="156" name="직선 연결선 155"/>
              <p:cNvCxnSpPr/>
              <p:nvPr/>
            </p:nvCxnSpPr>
            <p:spPr>
              <a:xfrm flipV="1">
                <a:off x="1475674" y="1385636"/>
                <a:ext cx="0" cy="119829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1475674" y="1385637"/>
                <a:ext cx="1814934" cy="0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3290610" y="1385635"/>
                <a:ext cx="0" cy="119828"/>
              </a:xfrm>
              <a:prstGeom prst="line">
                <a:avLst/>
              </a:prstGeom>
              <a:ln>
                <a:solidFill>
                  <a:schemeClr val="dk1">
                    <a:shade val="95000"/>
                    <a:satMod val="105000"/>
                    <a:alpha val="26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3" name="직선 연결선 162"/>
          <p:cNvCxnSpPr/>
          <p:nvPr/>
        </p:nvCxnSpPr>
        <p:spPr>
          <a:xfrm flipV="1">
            <a:off x="1763688" y="1245372"/>
            <a:ext cx="0" cy="135963"/>
          </a:xfrm>
          <a:prstGeom prst="line">
            <a:avLst/>
          </a:prstGeom>
          <a:ln>
            <a:solidFill>
              <a:schemeClr val="dk1">
                <a:shade val="95000"/>
                <a:satMod val="105000"/>
                <a:alpha val="26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58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60" name="TextBox 59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7913743" y="4541060"/>
            <a:ext cx="451946" cy="55303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64" name="TextBox 63"/>
          <p:cNvSpPr txBox="1"/>
          <p:nvPr/>
        </p:nvSpPr>
        <p:spPr>
          <a:xfrm>
            <a:off x="7958030" y="4340364"/>
            <a:ext cx="4940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발표 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540568" y="1736113"/>
            <a:ext cx="2559883" cy="45719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66" name="TextBox 65"/>
          <p:cNvSpPr txBox="1"/>
          <p:nvPr/>
        </p:nvSpPr>
        <p:spPr>
          <a:xfrm>
            <a:off x="1921802" y="1535516"/>
            <a:ext cx="100811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주제선정 및 기획 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971245" y="1943530"/>
            <a:ext cx="2123344" cy="45719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 dirty="0"/>
          </a:p>
        </p:txBody>
      </p:sp>
      <p:sp>
        <p:nvSpPr>
          <p:cNvPr id="68" name="TextBox 67"/>
          <p:cNvSpPr txBox="1"/>
          <p:nvPr/>
        </p:nvSpPr>
        <p:spPr>
          <a:xfrm>
            <a:off x="2635321" y="1758992"/>
            <a:ext cx="784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스토리보드 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32778" y="1966376"/>
            <a:ext cx="5506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DB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설계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563888" y="2182400"/>
            <a:ext cx="11799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전체 화면 구성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틀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4535236" y="2470065"/>
            <a:ext cx="1679607" cy="45719"/>
          </a:xfrm>
          <a:prstGeom prst="rect">
            <a:avLst/>
          </a:prstGeom>
          <a:solidFill>
            <a:srgbClr val="F7479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75" name="TextBox 74"/>
          <p:cNvSpPr txBox="1"/>
          <p:nvPr/>
        </p:nvSpPr>
        <p:spPr>
          <a:xfrm>
            <a:off x="4528789" y="2136272"/>
            <a:ext cx="169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결재 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&amp;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양식자료실 </a:t>
            </a:r>
            <a:endParaRPr lang="en-US" altLang="ko-KR" sz="900" dirty="0" smtClean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ctr"/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view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화면구성  </a:t>
            </a:r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및 설정파일구성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232379" y="2278069"/>
            <a:ext cx="845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결재기능구현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3241987" y="2153615"/>
            <a:ext cx="844135" cy="45719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84" name="직사각형 83"/>
          <p:cNvSpPr/>
          <p:nvPr/>
        </p:nvSpPr>
        <p:spPr>
          <a:xfrm flipV="1">
            <a:off x="3655361" y="2383960"/>
            <a:ext cx="873023" cy="41563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85" name="직사각형 84"/>
          <p:cNvSpPr/>
          <p:nvPr/>
        </p:nvSpPr>
        <p:spPr>
          <a:xfrm>
            <a:off x="6189085" y="2474828"/>
            <a:ext cx="900505" cy="45719"/>
          </a:xfrm>
          <a:prstGeom prst="rect">
            <a:avLst/>
          </a:prstGeom>
          <a:solidFill>
            <a:srgbClr val="F7479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>
              <a:ln>
                <a:solidFill>
                  <a:schemeClr val="tx1">
                    <a:alpha val="10000"/>
                  </a:schemeClr>
                </a:solidFill>
              </a:ln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093482" y="2474599"/>
            <a:ext cx="818641" cy="45719"/>
          </a:xfrm>
          <a:prstGeom prst="rect">
            <a:avLst/>
          </a:prstGeom>
          <a:solidFill>
            <a:srgbClr val="F7479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88" name="TextBox 87"/>
          <p:cNvSpPr txBox="1"/>
          <p:nvPr/>
        </p:nvSpPr>
        <p:spPr>
          <a:xfrm>
            <a:off x="7004059" y="2283351"/>
            <a:ext cx="10008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양식자료실 구현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105159" y="2681524"/>
            <a:ext cx="2972544" cy="45719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91" name="TextBox 90"/>
          <p:cNvSpPr txBox="1"/>
          <p:nvPr/>
        </p:nvSpPr>
        <p:spPr>
          <a:xfrm>
            <a:off x="4616159" y="2484934"/>
            <a:ext cx="15729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게시판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90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답변형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&amp;</a:t>
            </a:r>
            <a:r>
              <a:rPr lang="ko-KR" altLang="en-US" sz="900" dirty="0" err="1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댓글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&amp;</a:t>
            </a:r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검색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213855" y="2918098"/>
            <a:ext cx="1698268" cy="45719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 dirty="0"/>
          </a:p>
        </p:txBody>
      </p:sp>
      <p:sp>
        <p:nvSpPr>
          <p:cNvPr id="93" name="TextBox 92"/>
          <p:cNvSpPr txBox="1"/>
          <p:nvPr/>
        </p:nvSpPr>
        <p:spPr>
          <a:xfrm>
            <a:off x="6384779" y="2732985"/>
            <a:ext cx="12835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공지사항 게시판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4097867" y="2917530"/>
            <a:ext cx="2115987" cy="45719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 dirty="0"/>
          </a:p>
        </p:txBody>
      </p:sp>
      <p:sp>
        <p:nvSpPr>
          <p:cNvPr id="95" name="TextBox 94"/>
          <p:cNvSpPr txBox="1"/>
          <p:nvPr/>
        </p:nvSpPr>
        <p:spPr>
          <a:xfrm>
            <a:off x="4211959" y="2734282"/>
            <a:ext cx="1944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휴가신청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근태관리 사원페이지 구현 </a:t>
            </a:r>
          </a:p>
        </p:txBody>
      </p:sp>
      <p:sp>
        <p:nvSpPr>
          <p:cNvPr id="96" name="직사각형 95"/>
          <p:cNvSpPr/>
          <p:nvPr/>
        </p:nvSpPr>
        <p:spPr>
          <a:xfrm flipV="1">
            <a:off x="5769405" y="3124494"/>
            <a:ext cx="890827" cy="37785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97" name="TextBox 96"/>
          <p:cNvSpPr txBox="1"/>
          <p:nvPr/>
        </p:nvSpPr>
        <p:spPr>
          <a:xfrm>
            <a:off x="5724128" y="2942820"/>
            <a:ext cx="10529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증명서 기능 구현 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223104" y="3337961"/>
            <a:ext cx="1681141" cy="37785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99" name="TextBox 98"/>
          <p:cNvSpPr txBox="1"/>
          <p:nvPr/>
        </p:nvSpPr>
        <p:spPr>
          <a:xfrm>
            <a:off x="6090030" y="3152056"/>
            <a:ext cx="2010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휴가신청</a:t>
            </a:r>
            <a:r>
              <a:rPr lang="en-US" altLang="ko-KR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,</a:t>
            </a:r>
            <a:r>
              <a:rPr lang="ko-KR" altLang="en-US" sz="900" dirty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근태관리 관리자페이지 구현</a:t>
            </a:r>
          </a:p>
        </p:txBody>
      </p:sp>
      <p:sp>
        <p:nvSpPr>
          <p:cNvPr id="103" name="직사각형 102"/>
          <p:cNvSpPr/>
          <p:nvPr/>
        </p:nvSpPr>
        <p:spPr>
          <a:xfrm flipV="1">
            <a:off x="4101497" y="3327092"/>
            <a:ext cx="1268923" cy="45719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04" name="TextBox 103"/>
          <p:cNvSpPr txBox="1"/>
          <p:nvPr/>
        </p:nvSpPr>
        <p:spPr>
          <a:xfrm>
            <a:off x="4136637" y="3128654"/>
            <a:ext cx="1019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메시지 화면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 flipV="1">
            <a:off x="4940914" y="3549052"/>
            <a:ext cx="2136790" cy="45720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06" name="TextBox 105"/>
          <p:cNvSpPr txBox="1"/>
          <p:nvPr/>
        </p:nvSpPr>
        <p:spPr>
          <a:xfrm>
            <a:off x="5306990" y="3364703"/>
            <a:ext cx="10192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메시지 기능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069608" y="3549790"/>
            <a:ext cx="431751" cy="44084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09" name="직사각형 108"/>
          <p:cNvSpPr/>
          <p:nvPr/>
        </p:nvSpPr>
        <p:spPr>
          <a:xfrm>
            <a:off x="5769405" y="4279544"/>
            <a:ext cx="2139920" cy="45719"/>
          </a:xfrm>
          <a:prstGeom prst="rect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10" name="TextBox 109"/>
          <p:cNvSpPr txBox="1"/>
          <p:nvPr/>
        </p:nvSpPr>
        <p:spPr>
          <a:xfrm>
            <a:off x="6554607" y="4074405"/>
            <a:ext cx="5349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테스트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8532440" y="21536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074694" y="2467103"/>
            <a:ext cx="0" cy="71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6214796" y="2451549"/>
            <a:ext cx="0" cy="71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7074694" y="3530000"/>
            <a:ext cx="0" cy="71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6213895" y="2904058"/>
            <a:ext cx="0" cy="711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986655" y="3368021"/>
            <a:ext cx="7536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조직도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 flipV="1">
            <a:off x="4081768" y="3777160"/>
            <a:ext cx="1696694" cy="51561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38" name="TextBox 137"/>
          <p:cNvSpPr txBox="1"/>
          <p:nvPr/>
        </p:nvSpPr>
        <p:spPr>
          <a:xfrm>
            <a:off x="3893448" y="3566969"/>
            <a:ext cx="22179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로그인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회원가입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900" dirty="0" err="1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내정보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확인 화면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 flipV="1">
            <a:off x="5375038" y="3958260"/>
            <a:ext cx="2534287" cy="45719"/>
          </a:xfrm>
          <a:prstGeom prst="rect">
            <a:avLst/>
          </a:prstGeom>
          <a:solidFill>
            <a:srgbClr val="F74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98"/>
          </a:p>
        </p:txBody>
      </p:sp>
      <p:sp>
        <p:nvSpPr>
          <p:cNvPr id="140" name="TextBox 139"/>
          <p:cNvSpPr txBox="1"/>
          <p:nvPr/>
        </p:nvSpPr>
        <p:spPr>
          <a:xfrm>
            <a:off x="5652120" y="3761978"/>
            <a:ext cx="21361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로그인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회원가입</a:t>
            </a:r>
            <a:r>
              <a:rPr lang="en-US" altLang="ko-KR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900" dirty="0" err="1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내정보</a:t>
            </a:r>
            <a:r>
              <a:rPr lang="ko-KR" altLang="en-US" sz="9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40" panose="02030504000101010101" pitchFamily="18" charset="-127"/>
                <a:ea typeface="-윤고딕340" panose="02030504000101010101" pitchFamily="18" charset="-127"/>
              </a:rPr>
              <a:t> 확인 기능 구현</a:t>
            </a:r>
            <a:endParaRPr lang="ko-KR" altLang="en-US" sz="9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04.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스케줄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58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60" name="TextBox 59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140"/>
          <p:cNvGrpSpPr/>
          <p:nvPr/>
        </p:nvGrpSpPr>
        <p:grpSpPr>
          <a:xfrm>
            <a:off x="2327101" y="1185824"/>
            <a:ext cx="3686040" cy="369332"/>
            <a:chOff x="1421805" y="4627421"/>
            <a:chExt cx="3686040" cy="369332"/>
          </a:xfrm>
        </p:grpSpPr>
        <p:sp>
          <p:nvSpPr>
            <p:cNvPr id="162" name="갈매기형 수장 161"/>
            <p:cNvSpPr/>
            <p:nvPr/>
          </p:nvSpPr>
          <p:spPr>
            <a:xfrm>
              <a:off x="1421805" y="4672977"/>
              <a:ext cx="261828" cy="250396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8">
                <a:solidFill>
                  <a:schemeClr val="tx1"/>
                </a:solidFill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691525" y="4627421"/>
              <a:ext cx="3416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김경</a:t>
              </a:r>
              <a:r>
                <a:rPr lang="ko-KR" altLang="en-US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민</a:t>
              </a:r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결제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양식자료실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(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사원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&amp;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관리자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)</a:t>
              </a:r>
              <a:endParaRPr lang="en-US" altLang="ko-KR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0" name="그룹 141"/>
          <p:cNvGrpSpPr/>
          <p:nvPr/>
        </p:nvGrpSpPr>
        <p:grpSpPr>
          <a:xfrm>
            <a:off x="2323839" y="2540784"/>
            <a:ext cx="4586927" cy="369332"/>
            <a:chOff x="1421805" y="4627421"/>
            <a:chExt cx="4586927" cy="369332"/>
          </a:xfrm>
        </p:grpSpPr>
        <p:sp>
          <p:nvSpPr>
            <p:cNvPr id="160" name="갈매기형 수장 159"/>
            <p:cNvSpPr/>
            <p:nvPr/>
          </p:nvSpPr>
          <p:spPr>
            <a:xfrm>
              <a:off x="1421805" y="4672977"/>
              <a:ext cx="261828" cy="250396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8">
                <a:solidFill>
                  <a:schemeClr val="tx1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691525" y="4627421"/>
              <a:ext cx="4317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양나리</a:t>
              </a:r>
              <a:r>
                <a:rPr lang="en-US" altLang="ko-KR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증명서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휴가신청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근태관리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(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사원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&amp; 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관리자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)</a:t>
              </a:r>
              <a:endParaRPr lang="en-US" altLang="ko-KR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1" name="그룹 142"/>
          <p:cNvGrpSpPr/>
          <p:nvPr/>
        </p:nvGrpSpPr>
        <p:grpSpPr>
          <a:xfrm>
            <a:off x="2331869" y="3858602"/>
            <a:ext cx="3897636" cy="369332"/>
            <a:chOff x="1421805" y="4627421"/>
            <a:chExt cx="3897636" cy="369332"/>
          </a:xfrm>
        </p:grpSpPr>
        <p:sp>
          <p:nvSpPr>
            <p:cNvPr id="155" name="갈매기형 수장 154"/>
            <p:cNvSpPr/>
            <p:nvPr/>
          </p:nvSpPr>
          <p:spPr>
            <a:xfrm>
              <a:off x="1421805" y="4672977"/>
              <a:ext cx="261828" cy="250396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8">
                <a:solidFill>
                  <a:schemeClr val="tx1"/>
                </a:solidFill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691525" y="4627421"/>
              <a:ext cx="3627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이상근 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팀 게시판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공지사항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(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사원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&amp; 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관리자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)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2" name="그룹 143"/>
          <p:cNvGrpSpPr/>
          <p:nvPr/>
        </p:nvGrpSpPr>
        <p:grpSpPr>
          <a:xfrm>
            <a:off x="2327903" y="1859156"/>
            <a:ext cx="2262697" cy="369332"/>
            <a:chOff x="1421805" y="4605449"/>
            <a:chExt cx="2262697" cy="369332"/>
          </a:xfrm>
        </p:grpSpPr>
        <p:sp>
          <p:nvSpPr>
            <p:cNvPr id="149" name="갈매기형 수장 148"/>
            <p:cNvSpPr/>
            <p:nvPr/>
          </p:nvSpPr>
          <p:spPr>
            <a:xfrm>
              <a:off x="1421805" y="4672977"/>
              <a:ext cx="261828" cy="250396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8">
                <a:solidFill>
                  <a:schemeClr val="tx1"/>
                </a:solidFill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683633" y="4605449"/>
              <a:ext cx="20008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류영주 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쪽지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조직도</a:t>
              </a:r>
              <a:endParaRPr lang="en-US" altLang="ko-KR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grpSp>
        <p:nvGrpSpPr>
          <p:cNvPr id="13" name="그룹 144"/>
          <p:cNvGrpSpPr/>
          <p:nvPr/>
        </p:nvGrpSpPr>
        <p:grpSpPr>
          <a:xfrm>
            <a:off x="2332228" y="3214023"/>
            <a:ext cx="4760052" cy="369332"/>
            <a:chOff x="1421805" y="4627421"/>
            <a:chExt cx="4760052" cy="369332"/>
          </a:xfrm>
        </p:grpSpPr>
        <p:sp>
          <p:nvSpPr>
            <p:cNvPr id="146" name="갈매기형 수장 145"/>
            <p:cNvSpPr/>
            <p:nvPr/>
          </p:nvSpPr>
          <p:spPr>
            <a:xfrm>
              <a:off x="1421805" y="4672977"/>
              <a:ext cx="261828" cy="250396"/>
            </a:xfrm>
            <a:prstGeom prst="chevron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798">
                <a:solidFill>
                  <a:schemeClr val="tx1"/>
                </a:solidFill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91525" y="4627421"/>
              <a:ext cx="4490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윤여준</a:t>
              </a:r>
              <a:r>
                <a:rPr lang="ko-KR" altLang="en-US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latin typeface="-윤고딕340" panose="02030504000101010101" pitchFamily="18" charset="-127"/>
                  <a:ea typeface="-윤고딕340" panose="02030504000101010101" pitchFamily="18" charset="-127"/>
                </a:rPr>
                <a:t> 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로그인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회원가입 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/ </a:t>
              </a:r>
              <a:r>
                <a:rPr lang="ko-KR" altLang="en-US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내 정보 확인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(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사원 </a:t>
              </a:r>
              <a:r>
                <a:rPr lang="en-US" altLang="ko-KR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&amp; </a:t>
              </a:r>
              <a:r>
                <a:rPr lang="ko-KR" altLang="en-US" sz="1300" dirty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관리자</a:t>
              </a:r>
              <a:r>
                <a:rPr lang="en-US" altLang="ko-KR" sz="1300" dirty="0" smtClean="0">
                  <a:ln>
                    <a:solidFill>
                      <a:schemeClr val="tx1">
                        <a:alpha val="1000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)</a:t>
              </a:r>
              <a:endPara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90922696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스토리보드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05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err="1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사이트맵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사이트맵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사이트맵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사원</a:t>
            </a:r>
            <a:r>
              <a:rPr lang="en-US" altLang="ko-KR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C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59632" y="2665024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로그인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83768" y="2665024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메인화면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3" idx="3"/>
            <a:endCxn id="14" idx="1"/>
          </p:cNvCxnSpPr>
          <p:nvPr/>
        </p:nvCxnSpPr>
        <p:spPr>
          <a:xfrm>
            <a:off x="2123728" y="2881048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47864" y="2881048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07904" y="731441"/>
            <a:ext cx="0" cy="407255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707904" y="1350037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078577" y="1147790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마이페이지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4932040" y="1374447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92080" y="1166633"/>
            <a:ext cx="0" cy="43204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281447" y="1166633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292080" y="1374447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281447" y="1588048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585237" y="1032529"/>
            <a:ext cx="5854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내 정보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580112" y="1248810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근태 현황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82176" y="1478354"/>
            <a:ext cx="6591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휴가신청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3707904" y="1898277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52"/>
          <p:cNvSpPr/>
          <p:nvPr/>
        </p:nvSpPr>
        <p:spPr>
          <a:xfrm>
            <a:off x="4078577" y="1711729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일정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707904" y="2505075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4078577" y="2301386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결재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4942673" y="251256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5292080" y="2301020"/>
            <a:ext cx="0" cy="44264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5292080" y="2519039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5587686" y="2176901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결재 등록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5587686" y="2395568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결재 목록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581000" y="2622225"/>
            <a:ext cx="309545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양식 자료실 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3718537" y="3071731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078577" y="2855707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증명서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3718537" y="3661255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모서리가 둥근 직사각형 68"/>
          <p:cNvSpPr/>
          <p:nvPr/>
        </p:nvSpPr>
        <p:spPr>
          <a:xfrm>
            <a:off x="4078577" y="3445231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조직도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3707904" y="422793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078577" y="4011910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공지사항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5292080" y="2303015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>
            <a:off x="5292080" y="2735063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>
            <a:stCxn id="67" idx="3"/>
          </p:cNvCxnSpPr>
          <p:nvPr/>
        </p:nvCxnSpPr>
        <p:spPr>
          <a:xfrm flipV="1">
            <a:off x="4942673" y="3069669"/>
            <a:ext cx="709447" cy="20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580112" y="2946558"/>
            <a:ext cx="1512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재직 증명서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07904" y="74207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9"/>
          <p:cNvSpPr/>
          <p:nvPr/>
        </p:nvSpPr>
        <p:spPr>
          <a:xfrm>
            <a:off x="4078577" y="555526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쪽지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17" name="직선 연결선 116"/>
          <p:cNvCxnSpPr/>
          <p:nvPr/>
        </p:nvCxnSpPr>
        <p:spPr>
          <a:xfrm>
            <a:off x="5292080" y="3063521"/>
            <a:ext cx="0" cy="2667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/>
          <p:cNvCxnSpPr/>
          <p:nvPr/>
        </p:nvCxnSpPr>
        <p:spPr>
          <a:xfrm>
            <a:off x="5292080" y="331144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5580112" y="3186271"/>
            <a:ext cx="1512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경력 증명서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4929976" y="4208370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5290016" y="4208370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5580112" y="4081231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전체 공지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6" name="그룹 89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91" name="TextBox 90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1" name="직선 연결선 100"/>
          <p:cNvCxnSpPr/>
          <p:nvPr/>
        </p:nvCxnSpPr>
        <p:spPr>
          <a:xfrm>
            <a:off x="3704572" y="4803998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4075245" y="4587974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게시판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4926644" y="478443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5286684" y="478443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5576780" y="4657295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게시판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122308" y="4081755"/>
            <a:ext cx="10791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 읽기만 가능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6126503" y="4662044"/>
            <a:ext cx="20601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본인의 글 등록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수정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삭제 가능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 </a:t>
            </a:r>
            <a:endParaRPr lang="ko-KR" altLang="en-US" sz="1000" dirty="0"/>
          </a:p>
        </p:txBody>
      </p:sp>
    </p:spTree>
    <p:extLst>
      <p:ext uri="{BB962C8B-B14F-4D97-AF65-F5344CB8AC3E}">
        <p14:creationId xmlns="" xmlns:p14="http://schemas.microsoft.com/office/powerpoint/2010/main" val="31275317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개요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01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48543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err="1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사이트맵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err="1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사이트맵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</a:t>
            </a:r>
            <a:r>
              <a:rPr lang="en-US" altLang="ko-KR" sz="1050" b="1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C00000"/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50" b="1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C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266328" y="2472903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로그인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90464" y="2472903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메인화면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6" name="직선 연결선 15"/>
          <p:cNvCxnSpPr>
            <a:stCxn id="13" idx="3"/>
            <a:endCxn id="14" idx="1"/>
          </p:cNvCxnSpPr>
          <p:nvPr/>
        </p:nvCxnSpPr>
        <p:spPr>
          <a:xfrm>
            <a:off x="2130424" y="2688927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354560" y="2731262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714600" y="924581"/>
            <a:ext cx="0" cy="364068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714600" y="1560368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085273" y="1358121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결재조회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52" name="직선 연결선 51"/>
          <p:cNvCxnSpPr/>
          <p:nvPr/>
        </p:nvCxnSpPr>
        <p:spPr>
          <a:xfrm>
            <a:off x="3723067" y="2159410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3714600" y="2739669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4093740" y="1951913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근태관리</a:t>
            </a:r>
            <a:endParaRPr lang="en-US" altLang="ko-KR" sz="1000" dirty="0" smtClean="0">
              <a:ln>
                <a:solidFill>
                  <a:srgbClr val="C00000">
                    <a:alpha val="10000"/>
                  </a:srgbClr>
                </a:solidFill>
              </a:ln>
              <a:solidFill>
                <a:schemeClr val="tx2">
                  <a:lumMod val="50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3723067" y="334113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4085273" y="2544911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휴가승인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66" name="직선 연결선 65"/>
          <p:cNvCxnSpPr/>
          <p:nvPr/>
        </p:nvCxnSpPr>
        <p:spPr>
          <a:xfrm>
            <a:off x="3725233" y="3955261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4093740" y="3146376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양식 자료실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3723067" y="4556803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085273" y="3760503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공지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80" name="직선 연결선 79"/>
          <p:cNvCxnSpPr>
            <a:stCxn id="67" idx="3"/>
          </p:cNvCxnSpPr>
          <p:nvPr/>
        </p:nvCxnSpPr>
        <p:spPr>
          <a:xfrm flipV="1">
            <a:off x="4957836" y="3360338"/>
            <a:ext cx="709447" cy="20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5595275" y="3237227"/>
            <a:ext cx="1512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양식 자료실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3714600" y="927004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모서리가 둥근 직사각형 109"/>
          <p:cNvSpPr/>
          <p:nvPr/>
        </p:nvSpPr>
        <p:spPr>
          <a:xfrm>
            <a:off x="4085273" y="740456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사원관리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586808" y="3825746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전체 공지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586808" y="979448"/>
            <a:ext cx="1512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사원 목록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586808" y="723315"/>
            <a:ext cx="151216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사원 등록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137609" y="3833852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 등록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삭제 가능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ko-KR" altLang="en-US" sz="1000" dirty="0"/>
          </a:p>
        </p:txBody>
      </p:sp>
      <p:cxnSp>
        <p:nvCxnSpPr>
          <p:cNvPr id="98" name="직선 연결선 97"/>
          <p:cNvCxnSpPr/>
          <p:nvPr/>
        </p:nvCxnSpPr>
        <p:spPr>
          <a:xfrm>
            <a:off x="5298776" y="814166"/>
            <a:ext cx="0" cy="26676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5298776" y="822376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949369" y="924581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5298776" y="1079230"/>
            <a:ext cx="36004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6262190" y="3239650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 등록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삭제 가능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ko-KR" altLang="en-US" sz="1000" dirty="0"/>
          </a:p>
        </p:txBody>
      </p:sp>
      <p:grpSp>
        <p:nvGrpSpPr>
          <p:cNvPr id="6" name="그룹 60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62" name="TextBox 61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모서리가 둥근 직사각형 74"/>
          <p:cNvSpPr/>
          <p:nvPr/>
        </p:nvSpPr>
        <p:spPr>
          <a:xfrm>
            <a:off x="4092088" y="4371950"/>
            <a:ext cx="864096" cy="432048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게시판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593623" y="4437193"/>
            <a:ext cx="7040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팀 게시판</a:t>
            </a:r>
            <a:endParaRPr lang="ko-KR" altLang="en-US" sz="1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145934" y="4445299"/>
            <a:ext cx="12875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글 등록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  <a:r>
              <a:rPr lang="ko-KR" altLang="en-US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삭제 가능</a:t>
            </a:r>
            <a:r>
              <a:rPr lang="en-US" altLang="ko-KR" sz="10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)</a:t>
            </a:r>
            <a:endParaRPr lang="ko-KR" altLang="en-US" sz="1000" dirty="0"/>
          </a:p>
        </p:txBody>
      </p:sp>
      <p:cxnSp>
        <p:nvCxnSpPr>
          <p:cNvPr id="82" name="직선 연결선 81"/>
          <p:cNvCxnSpPr/>
          <p:nvPr/>
        </p:nvCxnSpPr>
        <p:spPr>
          <a:xfrm flipV="1">
            <a:off x="4959942" y="3952992"/>
            <a:ext cx="709447" cy="20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V="1">
            <a:off x="4970575" y="4565063"/>
            <a:ext cx="709447" cy="206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874232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사원 페이지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sec\Desktop\스토리보드 사진\사원\01로그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9" name="그룹 5"/>
          <p:cNvGrpSpPr/>
          <p:nvPr/>
        </p:nvGrpSpPr>
        <p:grpSpPr>
          <a:xfrm>
            <a:off x="3355484" y="3144026"/>
            <a:ext cx="2510624" cy="1102576"/>
            <a:chOff x="3355484" y="3144026"/>
            <a:chExt cx="2510624" cy="1102576"/>
          </a:xfrm>
        </p:grpSpPr>
        <p:sp>
          <p:nvSpPr>
            <p:cNvPr id="18" name="직사각형 17"/>
            <p:cNvSpPr/>
            <p:nvPr/>
          </p:nvSpPr>
          <p:spPr>
            <a:xfrm>
              <a:off x="3571508" y="3144026"/>
              <a:ext cx="2016224" cy="316835"/>
            </a:xfrm>
            <a:prstGeom prst="rect">
              <a:avLst/>
            </a:prstGeom>
            <a:noFill/>
            <a:ln w="31750" cmpd="sng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55484" y="3815715"/>
              <a:ext cx="251062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사원번호와 비밀번호 입력 후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로그인 버튼 클릭 시</a:t>
              </a:r>
              <a:r>
                <a:rPr lang="en-US" altLang="ko-KR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메인화면으로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4572000" y="3457032"/>
              <a:ext cx="10212" cy="346907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8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18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6"/>
          <p:cNvGrpSpPr/>
          <p:nvPr/>
        </p:nvGrpSpPr>
        <p:grpSpPr>
          <a:xfrm>
            <a:off x="5430274" y="1636807"/>
            <a:ext cx="3223868" cy="430887"/>
            <a:chOff x="5374127" y="1564799"/>
            <a:chExt cx="3223868" cy="430887"/>
          </a:xfrm>
        </p:grpSpPr>
        <p:sp>
          <p:nvSpPr>
            <p:cNvPr id="18" name="직사각형 17"/>
            <p:cNvSpPr/>
            <p:nvPr/>
          </p:nvSpPr>
          <p:spPr>
            <a:xfrm>
              <a:off x="5374127" y="1633026"/>
              <a:ext cx="510267" cy="1916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5891245" y="1663795"/>
              <a:ext cx="131923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25503" y="1564799"/>
              <a:ext cx="1372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109495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R\Desktop\세미프로젝트\스토리보드\스토리보드 사진\사원\03쪽지_받은쪽지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064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5580112" y="1620406"/>
            <a:ext cx="3505532" cy="1023352"/>
            <a:chOff x="5580112" y="1620406"/>
            <a:chExt cx="3505532" cy="1023352"/>
          </a:xfrm>
        </p:grpSpPr>
        <p:sp>
          <p:nvSpPr>
            <p:cNvPr id="24" name="TextBox 23"/>
            <p:cNvSpPr txBox="1"/>
            <p:nvPr/>
          </p:nvSpPr>
          <p:spPr>
            <a:xfrm>
              <a:off x="7193779" y="1620406"/>
              <a:ext cx="189186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받은 쪽지함의 목록에서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쪽지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상세보기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V="1">
              <a:off x="5580112" y="1910467"/>
              <a:ext cx="1584176" cy="733291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10"/>
          <p:cNvGrpSpPr/>
          <p:nvPr/>
        </p:nvGrpSpPr>
        <p:grpSpPr>
          <a:xfrm>
            <a:off x="254179" y="2616468"/>
            <a:ext cx="6269829" cy="600164"/>
            <a:chOff x="254179" y="2616468"/>
            <a:chExt cx="6269829" cy="600164"/>
          </a:xfrm>
        </p:grpSpPr>
        <p:cxnSp>
          <p:nvCxnSpPr>
            <p:cNvPr id="27" name="직선 연결선 26"/>
            <p:cNvCxnSpPr>
              <a:endCxn id="22" idx="3"/>
            </p:cNvCxnSpPr>
            <p:nvPr/>
          </p:nvCxnSpPr>
          <p:spPr>
            <a:xfrm>
              <a:off x="3295008" y="2825874"/>
              <a:ext cx="3229000" cy="4368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3300208" y="2653784"/>
              <a:ext cx="3223800" cy="35291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54179" y="2616468"/>
              <a:ext cx="194155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color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와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bold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효과로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읽은 쪽지와 읽지 않은 쪽지를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구분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 flipH="1">
              <a:off x="2138968" y="2916550"/>
              <a:ext cx="1162637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9169666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\Desktop\세미프로젝트\스토리보드\스토리보드 사진\사원\04쪽지_받은쪽지상세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80" y="1205320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6"/>
          <p:cNvGrpSpPr/>
          <p:nvPr/>
        </p:nvGrpSpPr>
        <p:grpSpPr>
          <a:xfrm>
            <a:off x="1220840" y="3998758"/>
            <a:ext cx="3659634" cy="445200"/>
            <a:chOff x="913446" y="3788500"/>
            <a:chExt cx="3659634" cy="445200"/>
          </a:xfrm>
        </p:grpSpPr>
        <p:sp>
          <p:nvSpPr>
            <p:cNvPr id="18" name="직사각형 17"/>
            <p:cNvSpPr/>
            <p:nvPr/>
          </p:nvSpPr>
          <p:spPr>
            <a:xfrm>
              <a:off x="4151372" y="3788500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3446" y="3802813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답장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답장 작성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 flipV="1">
              <a:off x="2430322" y="3916067"/>
              <a:ext cx="1702210" cy="3054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8"/>
          <p:cNvGrpSpPr/>
          <p:nvPr/>
        </p:nvGrpSpPr>
        <p:grpSpPr>
          <a:xfrm>
            <a:off x="4915359" y="2816920"/>
            <a:ext cx="3557555" cy="1437480"/>
            <a:chOff x="4915359" y="2816920"/>
            <a:chExt cx="3557555" cy="1437480"/>
          </a:xfrm>
        </p:grpSpPr>
        <p:sp>
          <p:nvSpPr>
            <p:cNvPr id="22" name="직사각형 21"/>
            <p:cNvSpPr/>
            <p:nvPr/>
          </p:nvSpPr>
          <p:spPr>
            <a:xfrm>
              <a:off x="4915359" y="399926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20272" y="2816920"/>
              <a:ext cx="14526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목록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받은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V="1">
              <a:off x="5212452" y="3094182"/>
              <a:ext cx="1807820" cy="89329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R\Desktop\세미프로젝트\스토리보드\스토리보드 사진\사원\07쪽지_답장보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1"/>
          <p:cNvGrpSpPr/>
          <p:nvPr/>
        </p:nvGrpSpPr>
        <p:grpSpPr>
          <a:xfrm>
            <a:off x="3810392" y="3996399"/>
            <a:ext cx="2300630" cy="1004987"/>
            <a:chOff x="3426236" y="3883003"/>
            <a:chExt cx="2300630" cy="1216036"/>
          </a:xfrm>
        </p:grpSpPr>
        <p:sp>
          <p:nvSpPr>
            <p:cNvPr id="23" name="직사각형 22"/>
            <p:cNvSpPr/>
            <p:nvPr/>
          </p:nvSpPr>
          <p:spPr>
            <a:xfrm>
              <a:off x="4287959" y="3883003"/>
              <a:ext cx="561294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26236" y="4577668"/>
              <a:ext cx="2300630" cy="5213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보내기 버튼 클릭 시 전송 완료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답장은 보낸 편지함에 저장된다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4572000" y="4177454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67544" y="2484502"/>
            <a:ext cx="3641310" cy="261610"/>
            <a:chOff x="467544" y="2484502"/>
            <a:chExt cx="3641310" cy="261610"/>
          </a:xfrm>
        </p:grpSpPr>
        <p:sp>
          <p:nvSpPr>
            <p:cNvPr id="18" name="직사각형 17"/>
            <p:cNvSpPr/>
            <p:nvPr/>
          </p:nvSpPr>
          <p:spPr>
            <a:xfrm>
              <a:off x="3792019" y="2509779"/>
              <a:ext cx="316835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H="1" flipV="1">
              <a:off x="1922944" y="2621299"/>
              <a:ext cx="1872431" cy="3054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67544" y="2484502"/>
              <a:ext cx="150233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답장 작성 페이지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11" name="그룹 8"/>
          <p:cNvGrpSpPr/>
          <p:nvPr/>
        </p:nvGrpSpPr>
        <p:grpSpPr>
          <a:xfrm>
            <a:off x="3774030" y="1913036"/>
            <a:ext cx="4936255" cy="601946"/>
            <a:chOff x="3774030" y="1913036"/>
            <a:chExt cx="4936255" cy="601946"/>
          </a:xfrm>
        </p:grpSpPr>
        <p:cxnSp>
          <p:nvCxnSpPr>
            <p:cNvPr id="19" name="직선 화살표 연결선 18"/>
            <p:cNvCxnSpPr/>
            <p:nvPr/>
          </p:nvCxnSpPr>
          <p:spPr>
            <a:xfrm>
              <a:off x="4644008" y="2139702"/>
              <a:ext cx="235019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948264" y="1913036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답장페이지에서는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수신자의 정보를 자동 지정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74030" y="2283040"/>
              <a:ext cx="994366" cy="23194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4651628" y="2126655"/>
              <a:ext cx="0" cy="15706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9034928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R\Desktop\세미프로젝트\스토리보드\스토리보드 사진\사원\08쪽지_쪽지발송완료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0327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8"/>
          <p:cNvGrpSpPr/>
          <p:nvPr/>
        </p:nvGrpSpPr>
        <p:grpSpPr>
          <a:xfrm>
            <a:off x="3616464" y="2859782"/>
            <a:ext cx="2560316" cy="934112"/>
            <a:chOff x="3759747" y="3016526"/>
            <a:chExt cx="2560316" cy="1027523"/>
          </a:xfrm>
        </p:grpSpPr>
        <p:sp>
          <p:nvSpPr>
            <p:cNvPr id="30" name="직사각형 29"/>
            <p:cNvSpPr/>
            <p:nvPr/>
          </p:nvSpPr>
          <p:spPr>
            <a:xfrm>
              <a:off x="4753998" y="3016526"/>
              <a:ext cx="463879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9747" y="3782439"/>
              <a:ext cx="2560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받은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5004571" y="3310977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6175840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\Desktop\세미프로젝트\스토리보드\스토리보드 사진\사원\04쪽지_받은쪽지상세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80" y="1205320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2"/>
          <p:cNvGrpSpPr/>
          <p:nvPr/>
        </p:nvGrpSpPr>
        <p:grpSpPr>
          <a:xfrm>
            <a:off x="5377572" y="3917960"/>
            <a:ext cx="2989394" cy="391715"/>
            <a:chOff x="5244107" y="3731966"/>
            <a:chExt cx="3288333" cy="430887"/>
          </a:xfrm>
        </p:grpSpPr>
        <p:sp>
          <p:nvSpPr>
            <p:cNvPr id="26" name="직사각형 25"/>
            <p:cNvSpPr/>
            <p:nvPr/>
          </p:nvSpPr>
          <p:spPr>
            <a:xfrm>
              <a:off x="5244107" y="3810378"/>
              <a:ext cx="463879" cy="28064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5708392" y="3943876"/>
              <a:ext cx="1596273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289792" y="3731966"/>
              <a:ext cx="1242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삭제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삭제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알람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1583267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8" name="TextBox 7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949915" y="204364"/>
            <a:ext cx="2014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목적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03648" y="1897544"/>
            <a:ext cx="63367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회사는 </a:t>
            </a:r>
            <a:r>
              <a:rPr lang="ko-KR" altLang="en-US" sz="12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인사관리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를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 필수적으로 수행한다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.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과거의 수기 방식에서 벗어나 현재 대부분의 회사에선 전자적 관리를 하여</a:t>
            </a:r>
          </a:p>
          <a:p>
            <a:pPr algn="ctr"/>
            <a:r>
              <a:rPr lang="ko-KR" altLang="en-US" sz="12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자료보관에 필요한 비용을 최소화하고 간편화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하고 있다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.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alpha val="10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개인정보 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인사 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결재 등을 전자적인 인프라를 구축함으로써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업무효율성의 제고를 기대하는 </a:t>
            </a:r>
            <a:r>
              <a:rPr lang="en-US" altLang="ko-KR" sz="12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application</a:t>
            </a:r>
            <a:r>
              <a:rPr lang="ko-KR" altLang="en-US" sz="12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의 니즈</a:t>
            </a:r>
            <a:r>
              <a:rPr lang="en-US" altLang="ko-KR" sz="12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30" pitchFamily="18" charset="-127"/>
                <a:ea typeface="-윤고딕330" pitchFamily="18" charset="-127"/>
              </a:rPr>
              <a:t>(needs)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는 계속 되고 있다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.</a:t>
            </a:r>
          </a:p>
          <a:p>
            <a:pPr algn="ctr"/>
            <a:endParaRPr lang="en-US" altLang="ko-KR" sz="1200" dirty="0" smtClean="0">
              <a:ln>
                <a:solidFill>
                  <a:schemeClr val="tx1">
                    <a:alpha val="10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  <a:p>
            <a:pPr algn="ctr"/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java Web Programmer</a:t>
            </a:r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로써 필요성이 계속 증대되는 주제에 대해 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어떠한 것들이 필요하고 어떻게 처리를 하는 것이 좋을지 </a:t>
            </a:r>
          </a:p>
          <a:p>
            <a:pPr algn="ctr"/>
            <a:r>
              <a:rPr lang="ko-KR" altLang="en-US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고민해보고 이를 구현해보고자 이와 같은 주제를 정하고 개발하게 되었다</a:t>
            </a:r>
            <a:r>
              <a:rPr lang="en-US" altLang="ko-KR" sz="12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latin typeface="-윤고딕330" pitchFamily="18" charset="-127"/>
                <a:ea typeface="-윤고딕330" pitchFamily="18" charset="-127"/>
              </a:rPr>
              <a:t>. </a:t>
            </a:r>
            <a:endParaRPr lang="ko-KR" altLang="en-US" sz="1200" dirty="0">
              <a:ln>
                <a:solidFill>
                  <a:schemeClr val="tx1">
                    <a:alpha val="10000"/>
                  </a:schemeClr>
                </a:solidFill>
              </a:ln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개발 목적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14" name="그룹 15"/>
          <p:cNvGrpSpPr/>
          <p:nvPr/>
        </p:nvGrpSpPr>
        <p:grpSpPr>
          <a:xfrm>
            <a:off x="1403648" y="1328142"/>
            <a:ext cx="6336704" cy="2971800"/>
            <a:chOff x="2755900" y="1905000"/>
            <a:chExt cx="6299200" cy="2971800"/>
          </a:xfrm>
        </p:grpSpPr>
        <p:cxnSp>
          <p:nvCxnSpPr>
            <p:cNvPr id="17" name="직선 연결선 16"/>
            <p:cNvCxnSpPr/>
            <p:nvPr/>
          </p:nvCxnSpPr>
          <p:spPr>
            <a:xfrm>
              <a:off x="2755900" y="1905000"/>
              <a:ext cx="62992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2755900" y="4876800"/>
              <a:ext cx="6299200" cy="0"/>
            </a:xfrm>
            <a:prstGeom prst="line">
              <a:avLst/>
            </a:prstGeom>
            <a:ln w="1905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350409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R\Desktop\세미프로젝트\스토리보드\스토리보드 사진\사원\04쪽지_받은쪽지상세보기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8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R\Desktop\세미프로젝트\스토리보드\스토리보드 사진\사원\05쪽지_쪽지삭제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2272655"/>
            <a:ext cx="2209800" cy="1019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0"/>
          <p:cNvGrpSpPr/>
          <p:nvPr/>
        </p:nvGrpSpPr>
        <p:grpSpPr>
          <a:xfrm>
            <a:off x="2987824" y="3006350"/>
            <a:ext cx="2170787" cy="806004"/>
            <a:chOff x="4201413" y="2894596"/>
            <a:chExt cx="2170787" cy="975264"/>
          </a:xfrm>
        </p:grpSpPr>
        <p:sp>
          <p:nvSpPr>
            <p:cNvPr id="22" name="직사각형 21"/>
            <p:cNvSpPr/>
            <p:nvPr/>
          </p:nvSpPr>
          <p:spPr>
            <a:xfrm>
              <a:off x="5024505" y="2894596"/>
              <a:ext cx="421708" cy="28064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01413" y="3608250"/>
              <a:ext cx="217078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삭제 완료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>
              <a:off x="5238753" y="3181941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0977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R\Desktop\세미프로젝트\스토리보드\스토리보드 사진\사원\06쪽지_쪽지삭제완료창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2"/>
          <p:cNvGrpSpPr/>
          <p:nvPr/>
        </p:nvGrpSpPr>
        <p:grpSpPr>
          <a:xfrm>
            <a:off x="3594368" y="2860884"/>
            <a:ext cx="2115964" cy="953670"/>
            <a:chOff x="3383278" y="2968037"/>
            <a:chExt cx="2560316" cy="1049037"/>
          </a:xfrm>
        </p:grpSpPr>
        <p:sp>
          <p:nvSpPr>
            <p:cNvPr id="26" name="직사각형 25"/>
            <p:cNvSpPr/>
            <p:nvPr/>
          </p:nvSpPr>
          <p:spPr>
            <a:xfrm>
              <a:off x="4644008" y="2968037"/>
              <a:ext cx="561294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3278" y="3755464"/>
              <a:ext cx="2560316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받은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8" name="직선 화살표 연결선 27"/>
            <p:cNvCxnSpPr/>
            <p:nvPr/>
          </p:nvCxnSpPr>
          <p:spPr>
            <a:xfrm>
              <a:off x="4952821" y="3290196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6896603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R\Desktop\세미프로젝트\스토리보드\스토리보드 사진\사원\11쪽지_쪽지보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0"/>
          <p:cNvGrpSpPr/>
          <p:nvPr/>
        </p:nvGrpSpPr>
        <p:grpSpPr>
          <a:xfrm>
            <a:off x="220800" y="2427734"/>
            <a:ext cx="2952226" cy="430887"/>
            <a:chOff x="723000" y="2260858"/>
            <a:chExt cx="2439855" cy="430887"/>
          </a:xfrm>
        </p:grpSpPr>
        <p:sp>
          <p:nvSpPr>
            <p:cNvPr id="22" name="직사각형 21"/>
            <p:cNvSpPr/>
            <p:nvPr/>
          </p:nvSpPr>
          <p:spPr>
            <a:xfrm>
              <a:off x="2545432" y="2379375"/>
              <a:ext cx="617423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000" y="2260858"/>
              <a:ext cx="13489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보내기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작성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2040640" y="2489044"/>
              <a:ext cx="49307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28"/>
          <p:cNvGrpSpPr/>
          <p:nvPr/>
        </p:nvGrpSpPr>
        <p:grpSpPr>
          <a:xfrm>
            <a:off x="4378839" y="3909423"/>
            <a:ext cx="4841708" cy="430887"/>
            <a:chOff x="4788024" y="1887959"/>
            <a:chExt cx="4401550" cy="521373"/>
          </a:xfrm>
        </p:grpSpPr>
        <p:sp>
          <p:nvSpPr>
            <p:cNvPr id="30" name="직사각형 29"/>
            <p:cNvSpPr/>
            <p:nvPr/>
          </p:nvSpPr>
          <p:spPr>
            <a:xfrm>
              <a:off x="4788024" y="1985830"/>
              <a:ext cx="510267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5303500" y="2136749"/>
              <a:ext cx="1596273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862016" y="1887959"/>
              <a:ext cx="2327558" cy="521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보내기 페이지가 빈 공백상태일 때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보내기 버튼 클릭 시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5614247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R\Desktop\세미프로젝트\스토리보드\스토리보드 사진\사원\11쪽지_쪽지보내기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R\Desktop\세미프로젝트\스토리보드\스토리보드 사진\사원\13쪽지보내기 alert(수신인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11710"/>
            <a:ext cx="2133600" cy="91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R\Desktop\세미프로젝트\스토리보드\스토리보드 사진\사원\14쪽지보내기 alert(제목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520" y="2211710"/>
            <a:ext cx="2133600" cy="91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R\Desktop\세미프로젝트\스토리보드\스토리보드 사진\사원\15쪽지보내기 alert(내용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211710"/>
            <a:ext cx="2133600" cy="914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20164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R\Desktop\세미프로젝트\스토리보드\스토리보드 사진\사원\11쪽지_쪽지보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8"/>
          <p:cNvGrpSpPr/>
          <p:nvPr/>
        </p:nvGrpSpPr>
        <p:grpSpPr>
          <a:xfrm>
            <a:off x="4826123" y="2229516"/>
            <a:ext cx="3970342" cy="430887"/>
            <a:chOff x="4788024" y="1924839"/>
            <a:chExt cx="3609402" cy="521373"/>
          </a:xfrm>
        </p:grpSpPr>
        <p:sp>
          <p:nvSpPr>
            <p:cNvPr id="30" name="직사각형 29"/>
            <p:cNvSpPr/>
            <p:nvPr/>
          </p:nvSpPr>
          <p:spPr>
            <a:xfrm>
              <a:off x="4788024" y="1985830"/>
              <a:ext cx="510267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5303500" y="2136749"/>
              <a:ext cx="1596273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913628" y="1924839"/>
              <a:ext cx="1483798" cy="521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찾기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수신자 찾는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7314459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R\Desktop\세미프로젝트\스토리보드\스토리보드 사진\사원\11쪽지_쪽지보내기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R\Desktop\세미프로젝트\스토리보드\스토리보드 사진\사원\16쪽지_사원찾기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479401"/>
            <a:ext cx="2914650" cy="2676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5"/>
          <p:cNvGrpSpPr/>
          <p:nvPr/>
        </p:nvGrpSpPr>
        <p:grpSpPr>
          <a:xfrm>
            <a:off x="5269220" y="2788935"/>
            <a:ext cx="3734661" cy="430887"/>
            <a:chOff x="5564950" y="2572911"/>
            <a:chExt cx="3734661" cy="430887"/>
          </a:xfrm>
        </p:grpSpPr>
        <p:cxnSp>
          <p:nvCxnSpPr>
            <p:cNvPr id="27" name="직선 화살표 연결선 26"/>
            <p:cNvCxnSpPr/>
            <p:nvPr/>
          </p:nvCxnSpPr>
          <p:spPr>
            <a:xfrm>
              <a:off x="5564950" y="2792202"/>
              <a:ext cx="131923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6869137" y="2572911"/>
              <a:ext cx="24304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Select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박스로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부서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소속팀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원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의 데이터를 찾는다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10" name="그룹 32"/>
          <p:cNvGrpSpPr/>
          <p:nvPr/>
        </p:nvGrpSpPr>
        <p:grpSpPr>
          <a:xfrm>
            <a:off x="664879" y="3388886"/>
            <a:ext cx="3645377" cy="600164"/>
            <a:chOff x="624380" y="3217855"/>
            <a:chExt cx="3645377" cy="600164"/>
          </a:xfrm>
        </p:grpSpPr>
        <p:sp>
          <p:nvSpPr>
            <p:cNvPr id="34" name="직사각형 33"/>
            <p:cNvSpPr/>
            <p:nvPr/>
          </p:nvSpPr>
          <p:spPr>
            <a:xfrm>
              <a:off x="3708463" y="3316943"/>
              <a:ext cx="561294" cy="33958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4380" y="3217855"/>
              <a:ext cx="2121093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선택버튼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Select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박스에 입력된 수신자를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보내기 수신인에 자동 입력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2745752" y="3512171"/>
              <a:ext cx="960853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47058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R\Desktop\세미프로젝트\스토리보드\스토리보드 사진\사원\17쪽지_쪽지보내기 사원찾음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03598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715524" y="2219330"/>
            <a:ext cx="4904164" cy="430887"/>
            <a:chOff x="3715524" y="2219330"/>
            <a:chExt cx="4904164" cy="430887"/>
          </a:xfrm>
        </p:grpSpPr>
        <p:sp>
          <p:nvSpPr>
            <p:cNvPr id="25" name="직사각형 24"/>
            <p:cNvSpPr/>
            <p:nvPr/>
          </p:nvSpPr>
          <p:spPr>
            <a:xfrm>
              <a:off x="3715524" y="2274390"/>
              <a:ext cx="1093803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>
              <a:off x="4808385" y="2470026"/>
              <a:ext cx="212463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911850" y="2219330"/>
              <a:ext cx="170783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찾기 버튼으로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수신자의 데이터를 찾는다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81364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R\Desktop\세미프로젝트\스토리보드\스토리보드 사진\사원\18쪽지_쪽지보내기 내용입력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611560" y="3867894"/>
            <a:ext cx="4601657" cy="430887"/>
            <a:chOff x="611560" y="3867894"/>
            <a:chExt cx="4601657" cy="430887"/>
          </a:xfrm>
        </p:grpSpPr>
        <p:sp>
          <p:nvSpPr>
            <p:cNvPr id="21" name="직사각형 20"/>
            <p:cNvSpPr/>
            <p:nvPr/>
          </p:nvSpPr>
          <p:spPr>
            <a:xfrm>
              <a:off x="4702950" y="3987839"/>
              <a:ext cx="510267" cy="25513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1560" y="3867894"/>
              <a:ext cx="13724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보내기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전송 완료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1951730" y="4110200"/>
              <a:ext cx="2741426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27898404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R\Desktop\세미프로젝트\스토리보드\스토리보드 사진\사원\18-1쪽지_쪽지발송완료창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8"/>
          <p:cNvGrpSpPr/>
          <p:nvPr/>
        </p:nvGrpSpPr>
        <p:grpSpPr>
          <a:xfrm>
            <a:off x="3620656" y="2859783"/>
            <a:ext cx="2560316" cy="957895"/>
            <a:chOff x="3759747" y="3016526"/>
            <a:chExt cx="2560316" cy="1053684"/>
          </a:xfrm>
        </p:grpSpPr>
        <p:sp>
          <p:nvSpPr>
            <p:cNvPr id="30" name="직사각형 29"/>
            <p:cNvSpPr/>
            <p:nvPr/>
          </p:nvSpPr>
          <p:spPr>
            <a:xfrm>
              <a:off x="4753998" y="3016526"/>
              <a:ext cx="463879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9747" y="3782439"/>
              <a:ext cx="2560316" cy="2877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보낸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32" name="직선 화살표 연결선 31"/>
            <p:cNvCxnSpPr/>
            <p:nvPr/>
          </p:nvCxnSpPr>
          <p:spPr>
            <a:xfrm>
              <a:off x="5004571" y="3310977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41696451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R\Desktop\세미프로젝트\스토리보드\스토리보드 사진\사원\09쪽지_보낸쪽지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0"/>
          <p:cNvGrpSpPr/>
          <p:nvPr/>
        </p:nvGrpSpPr>
        <p:grpSpPr>
          <a:xfrm>
            <a:off x="280821" y="2298958"/>
            <a:ext cx="2852612" cy="430887"/>
            <a:chOff x="395536" y="2140863"/>
            <a:chExt cx="2852612" cy="430887"/>
          </a:xfrm>
        </p:grpSpPr>
        <p:sp>
          <p:nvSpPr>
            <p:cNvPr id="22" name="직사각형 21"/>
            <p:cNvSpPr/>
            <p:nvPr/>
          </p:nvSpPr>
          <p:spPr>
            <a:xfrm>
              <a:off x="2686854" y="2157585"/>
              <a:ext cx="561294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5536" y="2140863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보낸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보낸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페이지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H="1">
              <a:off x="1975230" y="2267254"/>
              <a:ext cx="721904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8"/>
          <p:cNvGrpSpPr/>
          <p:nvPr/>
        </p:nvGrpSpPr>
        <p:grpSpPr>
          <a:xfrm>
            <a:off x="3315448" y="2475642"/>
            <a:ext cx="5785436" cy="600164"/>
            <a:chOff x="3315448" y="2475642"/>
            <a:chExt cx="5785436" cy="600164"/>
          </a:xfrm>
        </p:grpSpPr>
        <p:sp>
          <p:nvSpPr>
            <p:cNvPr id="25" name="직사각형 24"/>
            <p:cNvSpPr/>
            <p:nvPr/>
          </p:nvSpPr>
          <p:spPr>
            <a:xfrm>
              <a:off x="3315448" y="2651378"/>
              <a:ext cx="3223800" cy="21913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9019" y="2475642"/>
              <a:ext cx="1891865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낸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쪽지함의 목록에서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쪽지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 상세보기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>
              <a:off x="6545576" y="2764914"/>
              <a:ext cx="676976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2813740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014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요구분석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구현기능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최고조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(2</a:t>
            </a:r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사원 관리 프로그램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구현 기능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사원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C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5616" y="915566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사원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8" name="그룹 14"/>
          <p:cNvGrpSpPr/>
          <p:nvPr/>
        </p:nvGrpSpPr>
        <p:grpSpPr>
          <a:xfrm>
            <a:off x="1665907" y="1580572"/>
            <a:ext cx="243523" cy="163086"/>
            <a:chOff x="611560" y="1472560"/>
            <a:chExt cx="243523" cy="163086"/>
          </a:xfrm>
        </p:grpSpPr>
        <p:sp>
          <p:nvSpPr>
            <p:cNvPr id="19" name="갈매기형 수장 18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95386" y="1517031"/>
            <a:ext cx="1317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출근</a:t>
            </a:r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퇴근 관리</a:t>
            </a:r>
          </a:p>
        </p:txBody>
      </p:sp>
      <p:grpSp>
        <p:nvGrpSpPr>
          <p:cNvPr id="9" name="그룹 22"/>
          <p:cNvGrpSpPr/>
          <p:nvPr/>
        </p:nvGrpSpPr>
        <p:grpSpPr>
          <a:xfrm>
            <a:off x="1657440" y="2158097"/>
            <a:ext cx="243523" cy="163086"/>
            <a:chOff x="611560" y="1472560"/>
            <a:chExt cx="243523" cy="163086"/>
          </a:xfrm>
        </p:grpSpPr>
        <p:sp>
          <p:nvSpPr>
            <p:cNvPr id="24" name="갈매기형 수장 2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886919" y="2094556"/>
            <a:ext cx="2250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나의 개인정보 확인 및 수정</a:t>
            </a:r>
          </a:p>
        </p:txBody>
      </p:sp>
      <p:grpSp>
        <p:nvGrpSpPr>
          <p:cNvPr id="13" name="그룹 26"/>
          <p:cNvGrpSpPr/>
          <p:nvPr/>
        </p:nvGrpSpPr>
        <p:grpSpPr>
          <a:xfrm>
            <a:off x="1664995" y="2715766"/>
            <a:ext cx="243523" cy="163086"/>
            <a:chOff x="611560" y="1472560"/>
            <a:chExt cx="243523" cy="163086"/>
          </a:xfrm>
        </p:grpSpPr>
        <p:sp>
          <p:nvSpPr>
            <p:cNvPr id="28" name="갈매기형 수장 27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894474" y="2652225"/>
            <a:ext cx="8451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휴가신청</a:t>
            </a:r>
          </a:p>
        </p:txBody>
      </p:sp>
      <p:grpSp>
        <p:nvGrpSpPr>
          <p:cNvPr id="15" name="그룹 30"/>
          <p:cNvGrpSpPr/>
          <p:nvPr/>
        </p:nvGrpSpPr>
        <p:grpSpPr>
          <a:xfrm>
            <a:off x="1660384" y="3289019"/>
            <a:ext cx="243523" cy="163086"/>
            <a:chOff x="611560" y="1472560"/>
            <a:chExt cx="243523" cy="163086"/>
          </a:xfrm>
        </p:grpSpPr>
        <p:sp>
          <p:nvSpPr>
            <p:cNvPr id="32" name="갈매기형 수장 31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갈매기형 수장 32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89863" y="312865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결재</a:t>
            </a:r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기안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작성 </a:t>
            </a:r>
            <a:endParaRPr lang="en-US" altLang="ko-KR" sz="1400" dirty="0" smtClean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&amp;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본인이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작성한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기안 승인 상태 확인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1" name="그룹 34"/>
          <p:cNvGrpSpPr/>
          <p:nvPr/>
        </p:nvGrpSpPr>
        <p:grpSpPr>
          <a:xfrm>
            <a:off x="1648061" y="3863699"/>
            <a:ext cx="243523" cy="163086"/>
            <a:chOff x="611560" y="1472560"/>
            <a:chExt cx="243523" cy="163086"/>
          </a:xfrm>
        </p:grpSpPr>
        <p:sp>
          <p:nvSpPr>
            <p:cNvPr id="36" name="갈매기형 수장 35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877540" y="3800158"/>
            <a:ext cx="2125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결재양식을 다운받아 사용</a:t>
            </a:r>
          </a:p>
        </p:txBody>
      </p:sp>
      <p:grpSp>
        <p:nvGrpSpPr>
          <p:cNvPr id="22" name="그룹 38"/>
          <p:cNvGrpSpPr/>
          <p:nvPr/>
        </p:nvGrpSpPr>
        <p:grpSpPr>
          <a:xfrm>
            <a:off x="5330639" y="2156636"/>
            <a:ext cx="243523" cy="163086"/>
            <a:chOff x="611560" y="1472560"/>
            <a:chExt cx="243523" cy="163086"/>
          </a:xfrm>
        </p:grpSpPr>
        <p:sp>
          <p:nvSpPr>
            <p:cNvPr id="40" name="갈매기형 수장 39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560118" y="2093095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조직도</a:t>
            </a:r>
          </a:p>
        </p:txBody>
      </p:sp>
      <p:grpSp>
        <p:nvGrpSpPr>
          <p:cNvPr id="23" name="그룹 42"/>
          <p:cNvGrpSpPr/>
          <p:nvPr/>
        </p:nvGrpSpPr>
        <p:grpSpPr>
          <a:xfrm>
            <a:off x="5320469" y="1555171"/>
            <a:ext cx="243523" cy="163086"/>
            <a:chOff x="611560" y="1472560"/>
            <a:chExt cx="243523" cy="163086"/>
          </a:xfrm>
        </p:grpSpPr>
        <p:sp>
          <p:nvSpPr>
            <p:cNvPr id="44" name="갈매기형 수장 4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549948" y="1491630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증명서 확인 및 출력</a:t>
            </a:r>
          </a:p>
        </p:txBody>
      </p:sp>
      <p:grpSp>
        <p:nvGrpSpPr>
          <p:cNvPr id="27" name="그룹 46"/>
          <p:cNvGrpSpPr/>
          <p:nvPr/>
        </p:nvGrpSpPr>
        <p:grpSpPr>
          <a:xfrm>
            <a:off x="5320469" y="3305953"/>
            <a:ext cx="243523" cy="163086"/>
            <a:chOff x="611560" y="1472560"/>
            <a:chExt cx="243523" cy="163086"/>
          </a:xfrm>
        </p:grpSpPr>
        <p:sp>
          <p:nvSpPr>
            <p:cNvPr id="48" name="갈매기형 수장 47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갈매기형 수장 48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549948" y="3242412"/>
            <a:ext cx="514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쪽지</a:t>
            </a:r>
          </a:p>
        </p:txBody>
      </p:sp>
      <p:grpSp>
        <p:nvGrpSpPr>
          <p:cNvPr id="31" name="그룹 50"/>
          <p:cNvGrpSpPr/>
          <p:nvPr/>
        </p:nvGrpSpPr>
        <p:grpSpPr>
          <a:xfrm>
            <a:off x="5320469" y="3869355"/>
            <a:ext cx="243523" cy="163086"/>
            <a:chOff x="611560" y="1472560"/>
            <a:chExt cx="243523" cy="163086"/>
          </a:xfrm>
        </p:grpSpPr>
        <p:sp>
          <p:nvSpPr>
            <p:cNvPr id="52" name="갈매기형 수장 51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549948" y="3805814"/>
            <a:ext cx="14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공지사항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게시판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35" name="그룹 54"/>
          <p:cNvGrpSpPr/>
          <p:nvPr/>
        </p:nvGrpSpPr>
        <p:grpSpPr>
          <a:xfrm>
            <a:off x="5320469" y="2725694"/>
            <a:ext cx="243523" cy="163086"/>
            <a:chOff x="611560" y="1472560"/>
            <a:chExt cx="243523" cy="163086"/>
          </a:xfrm>
        </p:grpSpPr>
        <p:sp>
          <p:nvSpPr>
            <p:cNvPr id="56" name="갈매기형 수장 55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갈매기형 수장 56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549948" y="2653686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 게시판 </a:t>
            </a:r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- </a:t>
            </a:r>
            <a:r>
              <a:rPr lang="ko-KR" altLang="en-US" sz="1400" dirty="0" err="1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답글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&amp; </a:t>
            </a:r>
            <a:r>
              <a:rPr lang="ko-KR" altLang="en-US" sz="14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코멘트   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1213189" y="1292540"/>
            <a:ext cx="51901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30144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159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R\Desktop\세미프로젝트\스토리보드\스토리보드 사진\사원\10쪽지_보낸쪽지상세보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240" y="1204519"/>
            <a:ext cx="4320000" cy="32470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368833" y="2816920"/>
            <a:ext cx="3557555" cy="1429860"/>
            <a:chOff x="5368833" y="2816920"/>
            <a:chExt cx="3557555" cy="1429860"/>
          </a:xfrm>
        </p:grpSpPr>
        <p:sp>
          <p:nvSpPr>
            <p:cNvPr id="21" name="직사각형 20"/>
            <p:cNvSpPr/>
            <p:nvPr/>
          </p:nvSpPr>
          <p:spPr>
            <a:xfrm>
              <a:off x="5368833" y="399164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73746" y="2816920"/>
              <a:ext cx="14526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목록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보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낸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쪽지함으로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5665926" y="3094182"/>
              <a:ext cx="1807820" cy="89329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10930436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\Desktop\세미프로젝트\스토리보드\스토리보드 사진\사원\20내 정보 생년월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840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65056" y="2209443"/>
            <a:ext cx="2185956" cy="430887"/>
            <a:chOff x="365056" y="2209443"/>
            <a:chExt cx="2185956" cy="430887"/>
          </a:xfrm>
        </p:grpSpPr>
        <p:sp>
          <p:nvSpPr>
            <p:cNvPr id="24" name="직사각형 23"/>
            <p:cNvSpPr/>
            <p:nvPr/>
          </p:nvSpPr>
          <p:spPr>
            <a:xfrm>
              <a:off x="2087133" y="2236522"/>
              <a:ext cx="463879" cy="1916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5056" y="2209443"/>
              <a:ext cx="1502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내 정보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내 정보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1704275" y="2341304"/>
              <a:ext cx="37045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/>
          <p:cNvSpPr/>
          <p:nvPr/>
        </p:nvSpPr>
        <p:spPr>
          <a:xfrm>
            <a:off x="5138940" y="3795886"/>
            <a:ext cx="871297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6675432" y="2643758"/>
            <a:ext cx="2366082" cy="600164"/>
            <a:chOff x="6675432" y="2643758"/>
            <a:chExt cx="2366082" cy="600164"/>
          </a:xfrm>
        </p:grpSpPr>
        <p:sp>
          <p:nvSpPr>
            <p:cNvPr id="28" name="직사각형 27"/>
            <p:cNvSpPr/>
            <p:nvPr/>
          </p:nvSpPr>
          <p:spPr>
            <a:xfrm>
              <a:off x="6675432" y="2834399"/>
              <a:ext cx="178845" cy="17426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6864444" y="2933078"/>
              <a:ext cx="46238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329186" y="2643758"/>
              <a:ext cx="171232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캘린더가 열려 생년월일을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지정할 수 있다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541520" y="3147814"/>
            <a:ext cx="4269118" cy="643062"/>
            <a:chOff x="4541520" y="3147814"/>
            <a:chExt cx="4269118" cy="643062"/>
          </a:xfrm>
        </p:grpSpPr>
        <p:sp>
          <p:nvSpPr>
            <p:cNvPr id="18" name="직사각형 17"/>
            <p:cNvSpPr/>
            <p:nvPr/>
          </p:nvSpPr>
          <p:spPr>
            <a:xfrm>
              <a:off x="4541520" y="3535741"/>
              <a:ext cx="561294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08304" y="3147814"/>
              <a:ext cx="1502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주소찾기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찾는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4996428" y="3379078"/>
              <a:ext cx="235019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004048" y="3366031"/>
              <a:ext cx="0" cy="15706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8087711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\Desktop\세미프로젝트\스토리보드\스토리보드 사진\사원\21주소찾기_클릭시(빈공간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28" y="1587605"/>
            <a:ext cx="4320000" cy="2599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5788516" y="2666618"/>
            <a:ext cx="3240360" cy="600164"/>
            <a:chOff x="5788516" y="2666618"/>
            <a:chExt cx="3240360" cy="600164"/>
          </a:xfrm>
        </p:grpSpPr>
        <p:cxnSp>
          <p:nvCxnSpPr>
            <p:cNvPr id="23" name="직선 화살표 연결선 22"/>
            <p:cNvCxnSpPr/>
            <p:nvPr/>
          </p:nvCxnSpPr>
          <p:spPr>
            <a:xfrm>
              <a:off x="6310077" y="2962270"/>
              <a:ext cx="823731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5788516" y="2810634"/>
              <a:ext cx="510267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65865" y="2666618"/>
              <a:ext cx="186301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찾기 페이지가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빈 공백상태일 때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찾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 버튼 클릭 시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716452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\Desktop\세미프로젝트\스토리보드\스토리보드 사진\사원\21주소찾기_클릭시(빈공간)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428" y="1587605"/>
            <a:ext cx="4320000" cy="2599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R\Desktop\세미프로젝트\스토리보드\스토리보드 사진\사원\22주소찾기_클릭시(빈공간) ale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584" y="2233414"/>
            <a:ext cx="3240000" cy="10131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41826635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R\Desktop\세미프로젝트\스토리보드\스토리보드 사진\사원\23주소찾기_클릭시(팝업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000" y="1582733"/>
            <a:ext cx="4320000" cy="25994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782305" y="2666618"/>
            <a:ext cx="2985281" cy="600164"/>
            <a:chOff x="5782305" y="2666618"/>
            <a:chExt cx="2985281" cy="600164"/>
          </a:xfrm>
        </p:grpSpPr>
        <p:sp>
          <p:nvSpPr>
            <p:cNvPr id="25" name="직사각형 24"/>
            <p:cNvSpPr/>
            <p:nvPr/>
          </p:nvSpPr>
          <p:spPr>
            <a:xfrm>
              <a:off x="5782305" y="2803014"/>
              <a:ext cx="510267" cy="30871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6310077" y="2962270"/>
              <a:ext cx="823731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165865" y="2666618"/>
              <a:ext cx="1601721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중 일부분 입력 후 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찾기 버튼 클릭 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목록 폼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718871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R\Desktop\세미프로젝트\스토리보드\스토리보드 사진\사원\24주소찾기_찾기_클릭시(팝업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39739"/>
            <a:ext cx="4320000" cy="35482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1"/>
          <p:cNvGrpSpPr/>
          <p:nvPr/>
        </p:nvGrpSpPr>
        <p:grpSpPr>
          <a:xfrm>
            <a:off x="2688176" y="2810634"/>
            <a:ext cx="5916272" cy="430887"/>
            <a:chOff x="2688176" y="2811793"/>
            <a:chExt cx="5916272" cy="430887"/>
          </a:xfrm>
        </p:grpSpPr>
        <p:sp>
          <p:nvSpPr>
            <p:cNvPr id="23" name="직사각형 22"/>
            <p:cNvSpPr/>
            <p:nvPr/>
          </p:nvSpPr>
          <p:spPr>
            <a:xfrm>
              <a:off x="2688176" y="2907926"/>
              <a:ext cx="2579129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5262903" y="3020424"/>
              <a:ext cx="145116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762277" y="2811793"/>
              <a:ext cx="184217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자동으로 텍스트박스에 입력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486133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7" name="Picture 3" descr="C:\Users\R\Desktop\세미프로젝트\스토리보드\스토리보드 사진\사원\19내 정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41837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9"/>
          <p:cNvGrpSpPr/>
          <p:nvPr/>
        </p:nvGrpSpPr>
        <p:grpSpPr>
          <a:xfrm>
            <a:off x="6267628" y="3781807"/>
            <a:ext cx="3034036" cy="430887"/>
            <a:chOff x="5793921" y="3909694"/>
            <a:chExt cx="2072287" cy="430887"/>
          </a:xfrm>
        </p:grpSpPr>
        <p:sp>
          <p:nvSpPr>
            <p:cNvPr id="21" name="직사각형 20"/>
            <p:cNvSpPr/>
            <p:nvPr/>
          </p:nvSpPr>
          <p:spPr>
            <a:xfrm>
              <a:off x="5793921" y="3986729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6220233" y="4110605"/>
              <a:ext cx="42034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623560" y="3909694"/>
              <a:ext cx="1242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완료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 descr="C:\Users\R\Desktop\세미프로젝트\스토리보드\스토리보드 사진\사원\24-1 내정보 수정 완료페이지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1837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307828" y="2278515"/>
            <a:ext cx="2560316" cy="1107610"/>
            <a:chOff x="3307828" y="2278515"/>
            <a:chExt cx="2560316" cy="1107610"/>
          </a:xfrm>
        </p:grpSpPr>
        <p:sp>
          <p:nvSpPr>
            <p:cNvPr id="20" name="TextBox 19"/>
            <p:cNvSpPr txBox="1"/>
            <p:nvPr/>
          </p:nvSpPr>
          <p:spPr>
            <a:xfrm>
              <a:off x="3307828" y="2955238"/>
              <a:ext cx="25603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내 정보 페이지로 돌아가기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내 정보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814621" y="2278515"/>
              <a:ext cx="1323500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4492372" y="2548890"/>
              <a:ext cx="10212" cy="38159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676202" y="1682750"/>
            <a:ext cx="3806888" cy="593348"/>
            <a:chOff x="4676202" y="1682750"/>
            <a:chExt cx="3806888" cy="593348"/>
          </a:xfrm>
        </p:grpSpPr>
        <p:sp>
          <p:nvSpPr>
            <p:cNvPr id="18" name="직사각형 17"/>
            <p:cNvSpPr/>
            <p:nvPr/>
          </p:nvSpPr>
          <p:spPr>
            <a:xfrm>
              <a:off x="4676202" y="1682750"/>
              <a:ext cx="383371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79528" y="1845211"/>
              <a:ext cx="13035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출근 버튼 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클릭 시</a:t>
              </a:r>
              <a:r>
                <a:rPr lang="en-US" altLang="ko-KR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alert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852412" y="2060074"/>
              <a:ext cx="235019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867652" y="1910631"/>
              <a:ext cx="0" cy="15706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60427" y="198012"/>
            <a:ext cx="50357" cy="2553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949915" y="204364"/>
            <a:ext cx="20145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01.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개요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요구분석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구현기능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8390" y="150112"/>
            <a:ext cx="13681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최고조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(2</a:t>
            </a:r>
            <a:r>
              <a:rPr lang="ko-KR" altLang="en-US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조</a:t>
            </a:r>
            <a:r>
              <a:rPr lang="en-US" altLang="ko-KR" sz="8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rPr>
              <a:t>)</a:t>
            </a:r>
            <a:endParaRPr lang="ko-KR" altLang="en-US" sz="8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30" pitchFamily="18" charset="-127"/>
              <a:ea typeface="-윤고딕330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8390" y="277161"/>
            <a:ext cx="13681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사원 관리 프로그램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구현 기능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C00000"/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3608" y="915566"/>
            <a:ext cx="9005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50" panose="02030504000101010101" pitchFamily="18" charset="-127"/>
                <a:ea typeface="-윤고딕350" panose="02030504000101010101" pitchFamily="18" charset="-127"/>
              </a:rPr>
              <a:t>관리자</a:t>
            </a:r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grpSp>
        <p:nvGrpSpPr>
          <p:cNvPr id="8" name="그룹 14"/>
          <p:cNvGrpSpPr/>
          <p:nvPr/>
        </p:nvGrpSpPr>
        <p:grpSpPr>
          <a:xfrm>
            <a:off x="2322446" y="1555171"/>
            <a:ext cx="243523" cy="163086"/>
            <a:chOff x="611560" y="1472560"/>
            <a:chExt cx="243523" cy="163086"/>
          </a:xfrm>
        </p:grpSpPr>
        <p:sp>
          <p:nvSpPr>
            <p:cNvPr id="19" name="갈매기형 수장 18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갈매기형 수장 19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51925" y="1491630"/>
            <a:ext cx="3326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사원관리메뉴 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– 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사원 등록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관리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퇴사 기능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9" name="그룹 22"/>
          <p:cNvGrpSpPr/>
          <p:nvPr/>
        </p:nvGrpSpPr>
        <p:grpSpPr>
          <a:xfrm>
            <a:off x="2313979" y="2064960"/>
            <a:ext cx="243523" cy="163086"/>
            <a:chOff x="611560" y="1472560"/>
            <a:chExt cx="243523" cy="163086"/>
          </a:xfrm>
        </p:grpSpPr>
        <p:sp>
          <p:nvSpPr>
            <p:cNvPr id="24" name="갈매기형 수장 2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갈매기형 수장 2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43458" y="2001419"/>
            <a:ext cx="3446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 사원의 결재목록 확인 및 기안 승인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반려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3" name="그룹 26"/>
          <p:cNvGrpSpPr/>
          <p:nvPr/>
        </p:nvGrpSpPr>
        <p:grpSpPr>
          <a:xfrm>
            <a:off x="2313067" y="2588761"/>
            <a:ext cx="243523" cy="163086"/>
            <a:chOff x="611560" y="1472560"/>
            <a:chExt cx="243523" cy="163086"/>
          </a:xfrm>
        </p:grpSpPr>
        <p:sp>
          <p:nvSpPr>
            <p:cNvPr id="28" name="갈매기형 수장 27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갈매기형 수장 28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542546" y="2525220"/>
            <a:ext cx="2581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양식자료실 파일 업로드 및 삭제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15" name="그룹 34"/>
          <p:cNvGrpSpPr/>
          <p:nvPr/>
        </p:nvGrpSpPr>
        <p:grpSpPr>
          <a:xfrm>
            <a:off x="2318546" y="3109751"/>
            <a:ext cx="243523" cy="163086"/>
            <a:chOff x="611560" y="1472560"/>
            <a:chExt cx="243523" cy="163086"/>
          </a:xfrm>
        </p:grpSpPr>
        <p:sp>
          <p:nvSpPr>
            <p:cNvPr id="36" name="갈매기형 수장 35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갈매기형 수장 36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548025" y="3046210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휴가신청 조회 및 승인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1" name="그룹 38"/>
          <p:cNvGrpSpPr/>
          <p:nvPr/>
        </p:nvGrpSpPr>
        <p:grpSpPr>
          <a:xfrm>
            <a:off x="2331045" y="4172937"/>
            <a:ext cx="243523" cy="163086"/>
            <a:chOff x="611560" y="1472560"/>
            <a:chExt cx="243523" cy="163086"/>
          </a:xfrm>
        </p:grpSpPr>
        <p:sp>
          <p:nvSpPr>
            <p:cNvPr id="40" name="갈매기형 수장 39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갈매기형 수장 40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2560524" y="4109396"/>
            <a:ext cx="4387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근태관리메뉴 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– </a:t>
            </a:r>
            <a:r>
              <a:rPr lang="ko-KR" altLang="en-US" sz="1400" dirty="0" err="1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일자별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팀별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사원의 출근</a:t>
            </a:r>
            <a:r>
              <a:rPr lang="en-US" altLang="ko-KR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퇴근시간 조회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grpSp>
        <p:nvGrpSpPr>
          <p:cNvPr id="22" name="그룹 42"/>
          <p:cNvGrpSpPr/>
          <p:nvPr/>
        </p:nvGrpSpPr>
        <p:grpSpPr>
          <a:xfrm>
            <a:off x="2320875" y="3639208"/>
            <a:ext cx="243523" cy="163086"/>
            <a:chOff x="611560" y="1472560"/>
            <a:chExt cx="243523" cy="163086"/>
          </a:xfrm>
        </p:grpSpPr>
        <p:sp>
          <p:nvSpPr>
            <p:cNvPr id="44" name="갈매기형 수장 43"/>
            <p:cNvSpPr/>
            <p:nvPr/>
          </p:nvSpPr>
          <p:spPr>
            <a:xfrm>
              <a:off x="708017" y="1473344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갈매기형 수장 44"/>
            <p:cNvSpPr/>
            <p:nvPr/>
          </p:nvSpPr>
          <p:spPr>
            <a:xfrm>
              <a:off x="611560" y="1472560"/>
              <a:ext cx="147066" cy="162302"/>
            </a:xfrm>
            <a:prstGeom prst="chevron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2550354" y="3575667"/>
            <a:ext cx="2416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공지사항 게시물 등록 및 삭제</a:t>
            </a:r>
            <a:endParaRPr lang="ko-KR" altLang="en-US" sz="14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59" name="직선 연결선 58"/>
          <p:cNvCxnSpPr/>
          <p:nvPr/>
        </p:nvCxnSpPr>
        <p:spPr>
          <a:xfrm>
            <a:off x="1101218" y="1292540"/>
            <a:ext cx="75989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893302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R\Desktop\세미프로젝트\스토리보드\스토리보드 사진\사원\25출근처리화면(얼럿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144" y="1739370"/>
            <a:ext cx="2520000" cy="191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330688" y="2989111"/>
            <a:ext cx="2739853" cy="1094807"/>
            <a:chOff x="3330688" y="2989111"/>
            <a:chExt cx="2739853" cy="1094807"/>
          </a:xfrm>
        </p:grpSpPr>
        <p:sp>
          <p:nvSpPr>
            <p:cNvPr id="18" name="TextBox 17"/>
            <p:cNvSpPr txBox="1"/>
            <p:nvPr/>
          </p:nvSpPr>
          <p:spPr>
            <a:xfrm>
              <a:off x="3330688" y="3822308"/>
              <a:ext cx="27398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근태 현황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99682" y="2989111"/>
              <a:ext cx="617423" cy="37354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618556" y="3352951"/>
              <a:ext cx="10212" cy="41975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3002048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R\Desktop\세미프로젝트\스토리보드\스토리보드 사진\사원\26근태현황_출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1"/>
          <p:cNvGrpSpPr/>
          <p:nvPr/>
        </p:nvGrpSpPr>
        <p:grpSpPr>
          <a:xfrm>
            <a:off x="5796136" y="2787774"/>
            <a:ext cx="2909160" cy="430887"/>
            <a:chOff x="5793921" y="3909694"/>
            <a:chExt cx="1986995" cy="430887"/>
          </a:xfrm>
        </p:grpSpPr>
        <p:sp>
          <p:nvSpPr>
            <p:cNvPr id="23" name="직사각형 22"/>
            <p:cNvSpPr/>
            <p:nvPr/>
          </p:nvSpPr>
          <p:spPr>
            <a:xfrm>
              <a:off x="5793921" y="3986729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6220233" y="4110605"/>
              <a:ext cx="42034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666117" y="3909694"/>
              <a:ext cx="11147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출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근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클릭한 시간이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출근 시간 폼에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4234334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R\Desktop\세미프로젝트\스토리보드\스토리보드 사진\사원\26근태현황_출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21"/>
          <p:cNvGrpSpPr/>
          <p:nvPr/>
        </p:nvGrpSpPr>
        <p:grpSpPr>
          <a:xfrm>
            <a:off x="4651624" y="2211710"/>
            <a:ext cx="3041441" cy="430887"/>
            <a:chOff x="5799123" y="3909694"/>
            <a:chExt cx="2077345" cy="430887"/>
          </a:xfrm>
        </p:grpSpPr>
        <p:sp>
          <p:nvSpPr>
            <p:cNvPr id="23" name="직사각형 22"/>
            <p:cNvSpPr/>
            <p:nvPr/>
          </p:nvSpPr>
          <p:spPr>
            <a:xfrm>
              <a:off x="5799123" y="3994349"/>
              <a:ext cx="288031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6094219" y="4110605"/>
              <a:ext cx="420349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82476" y="3909694"/>
              <a:ext cx="13939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빈 공백일 때 조회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en-US" altLang="ko-KR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lert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60599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R\Desktop\세미프로젝트\스토리보드\스토리보드 사진\사원\26근태현황_출근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R\Desktop\세미프로젝트\스토리보드\스토리보드 사진\사원\28근태현황 alert (조회시작일)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32" y="1707654"/>
            <a:ext cx="2520000" cy="1073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R\Desktop\세미프로젝트\스토리보드\스토리보드 사진\사원\29근태현황 alert (조회종료일) cop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32" y="2943160"/>
            <a:ext cx="2520000" cy="10687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939944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5052725" y="1605166"/>
            <a:ext cx="3559343" cy="430887"/>
            <a:chOff x="5052725" y="1605166"/>
            <a:chExt cx="3559343" cy="430887"/>
          </a:xfrm>
        </p:grpSpPr>
        <p:sp>
          <p:nvSpPr>
            <p:cNvPr id="18" name="직사각형 17"/>
            <p:cNvSpPr/>
            <p:nvPr/>
          </p:nvSpPr>
          <p:spPr>
            <a:xfrm>
              <a:off x="5052725" y="1682750"/>
              <a:ext cx="383371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8506" y="1605166"/>
              <a:ext cx="13035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퇴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근 버튼 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클릭 시</a:t>
              </a:r>
              <a:r>
                <a:rPr lang="en-US" altLang="ko-KR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alert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5440078" y="1794902"/>
              <a:ext cx="1868226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275728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Picture 2" descr="C:\Users\R\Desktop\세미프로젝트\스토리보드\스토리보드 사진\사원\02메인화면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R\Desktop\세미프로젝트\스토리보드\스토리보드 사진\사원\30퇴근처리화면(얼럿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739370"/>
            <a:ext cx="2520000" cy="191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399268" y="2970434"/>
            <a:ext cx="2690160" cy="1616379"/>
            <a:chOff x="3399268" y="2970434"/>
            <a:chExt cx="2690160" cy="1616379"/>
          </a:xfrm>
        </p:grpSpPr>
        <p:sp>
          <p:nvSpPr>
            <p:cNvPr id="18" name="TextBox 17"/>
            <p:cNvSpPr txBox="1"/>
            <p:nvPr/>
          </p:nvSpPr>
          <p:spPr>
            <a:xfrm>
              <a:off x="3399268" y="4155926"/>
              <a:ext cx="269016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확인 버튼 클릭 시 자동 로그아웃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퇴근 시간 기록은 근태 현황 페이지에 저장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268811" y="2970434"/>
              <a:ext cx="679165" cy="410898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618556" y="3389438"/>
              <a:ext cx="10212" cy="74362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5963319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4" name="Picture 2" descr="C:\Users\R\Desktop\세미프로젝트\스토리보드\스토리보드 사진\사원\31근태현황_퇴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6"/>
          <p:cNvGrpSpPr/>
          <p:nvPr/>
        </p:nvGrpSpPr>
        <p:grpSpPr>
          <a:xfrm>
            <a:off x="6415368" y="2787774"/>
            <a:ext cx="2612359" cy="430887"/>
            <a:chOff x="5793921" y="3909694"/>
            <a:chExt cx="1784276" cy="430887"/>
          </a:xfrm>
        </p:grpSpPr>
        <p:sp>
          <p:nvSpPr>
            <p:cNvPr id="18" name="직사각형 17"/>
            <p:cNvSpPr/>
            <p:nvPr/>
          </p:nvSpPr>
          <p:spPr>
            <a:xfrm>
              <a:off x="5793921" y="3986729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6217486" y="4110605"/>
              <a:ext cx="28710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463398" y="3909694"/>
              <a:ext cx="111479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퇴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근 버튼 클릭한 시간이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퇴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근 시간 폼에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338" name="Picture 2" descr="C:\Users\R\Desktop\세미프로젝트\스토리보드\스토리보드 사진\사원\32휴가신청 목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085158" y="2567546"/>
            <a:ext cx="3535958" cy="892400"/>
            <a:chOff x="2085158" y="2567546"/>
            <a:chExt cx="3535958" cy="892400"/>
          </a:xfrm>
        </p:grpSpPr>
        <p:sp>
          <p:nvSpPr>
            <p:cNvPr id="17" name="직사각형 16"/>
            <p:cNvSpPr/>
            <p:nvPr/>
          </p:nvSpPr>
          <p:spPr>
            <a:xfrm>
              <a:off x="2085158" y="2567546"/>
              <a:ext cx="561294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19872" y="2859782"/>
              <a:ext cx="220124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 신청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 신청 목록 페이지로 이동하고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본인의 휴가 신청 목록을 보여준다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2350800" y="3046090"/>
              <a:ext cx="109638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347372" y="2784892"/>
              <a:ext cx="0" cy="278247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21"/>
          <p:cNvGrpSpPr/>
          <p:nvPr/>
        </p:nvGrpSpPr>
        <p:grpSpPr>
          <a:xfrm>
            <a:off x="6459447" y="3983511"/>
            <a:ext cx="2171811" cy="430887"/>
            <a:chOff x="5793921" y="3909694"/>
            <a:chExt cx="2171810" cy="473976"/>
          </a:xfrm>
        </p:grpSpPr>
        <p:sp>
          <p:nvSpPr>
            <p:cNvPr id="23" name="직사각형 22"/>
            <p:cNvSpPr/>
            <p:nvPr/>
          </p:nvSpPr>
          <p:spPr>
            <a:xfrm>
              <a:off x="5793921" y="3986729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6217486" y="4110605"/>
              <a:ext cx="28710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463398" y="3909694"/>
              <a:ext cx="1502333" cy="4739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신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청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 신청 페이지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2" name="Picture 2" descr="C:\Users\R\Desktop\세미프로젝트\스토리보드\스토리보드 사진\사원\33휴가신청 폼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3659789" y="3688768"/>
            <a:ext cx="1912703" cy="1212499"/>
            <a:chOff x="3659789" y="3688768"/>
            <a:chExt cx="1912703" cy="1212499"/>
          </a:xfrm>
        </p:grpSpPr>
        <p:sp>
          <p:nvSpPr>
            <p:cNvPr id="19" name="TextBox 18"/>
            <p:cNvSpPr txBox="1"/>
            <p:nvPr/>
          </p:nvSpPr>
          <p:spPr>
            <a:xfrm>
              <a:off x="3659789" y="4470380"/>
              <a:ext cx="191270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기간 설정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하지않고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신청 버튼 클릭 시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240665" y="3688768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4453616" y="3949394"/>
              <a:ext cx="10212" cy="46173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8"/>
          <p:cNvGrpSpPr/>
          <p:nvPr/>
        </p:nvGrpSpPr>
        <p:grpSpPr>
          <a:xfrm>
            <a:off x="3766849" y="2154942"/>
            <a:ext cx="2502162" cy="1026780"/>
            <a:chOff x="3766849" y="2154942"/>
            <a:chExt cx="2502162" cy="1026780"/>
          </a:xfrm>
        </p:grpSpPr>
        <p:sp>
          <p:nvSpPr>
            <p:cNvPr id="17" name="직사각형 16"/>
            <p:cNvSpPr/>
            <p:nvPr/>
          </p:nvSpPr>
          <p:spPr>
            <a:xfrm>
              <a:off x="3766849" y="2212843"/>
              <a:ext cx="903969" cy="96887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6056" y="2154942"/>
              <a:ext cx="11929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Select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박스로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 구분을 선택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4670818" y="2355726"/>
              <a:ext cx="420351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2" name="Picture 2" descr="C:\Users\R\Desktop\세미프로젝트\스토리보드\스토리보드 사진\사원\33휴가신청 폼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R\Desktop\세미프로젝트\스토리보드\스토리보드 사진\사원\34휴가신청 alert (휴가시작일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84" y="1707654"/>
            <a:ext cx="252000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R\Desktop\세미프로젝트\스토리보드\스토리보드 사진\사원\35휴가신청 alert (휴가종료일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07654"/>
            <a:ext cx="252000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R\Desktop\세미프로젝트\스토리보드\스토리보드 사진\사원\36휴가신청 alert (휴가시작_휴가종료)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075926"/>
            <a:ext cx="2520000" cy="108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177560" y="2897882"/>
            <a:ext cx="5950903" cy="1354411"/>
            <a:chOff x="3177560" y="2897882"/>
            <a:chExt cx="5950903" cy="1354411"/>
          </a:xfrm>
        </p:grpSpPr>
        <p:sp>
          <p:nvSpPr>
            <p:cNvPr id="28" name="직사각형 27"/>
            <p:cNvSpPr/>
            <p:nvPr/>
          </p:nvSpPr>
          <p:spPr>
            <a:xfrm>
              <a:off x="3177560" y="2985130"/>
              <a:ext cx="2702396" cy="126716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5894432" y="3075926"/>
              <a:ext cx="119931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106756" y="2897882"/>
              <a:ext cx="202170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휴가 종료일을 휴가 시작일보다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먼저 설정하면 발생하는 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alert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7866822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프로젝트 산출물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132332" y="2192138"/>
            <a:ext cx="307916" cy="1548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/>
          <p:cNvSpPr/>
          <p:nvPr/>
        </p:nvSpPr>
        <p:spPr>
          <a:xfrm>
            <a:off x="4439830" y="2192138"/>
            <a:ext cx="154800" cy="154800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/>
          <p:cNvSpPr/>
          <p:nvPr/>
        </p:nvSpPr>
        <p:spPr>
          <a:xfrm rot="16200000" flipH="1">
            <a:off x="4474922" y="2192425"/>
            <a:ext cx="154800" cy="154800"/>
          </a:xfrm>
          <a:prstGeom prst="rt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25993" y="2192137"/>
            <a:ext cx="345397" cy="155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02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148543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410" name="Picture 2" descr="C:\Users\R\Desktop\세미프로젝트\스토리보드\스토리보드 사진\사원\37휴가신청 완료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3394975" y="3041898"/>
            <a:ext cx="3049233" cy="951210"/>
            <a:chOff x="3394975" y="3041898"/>
            <a:chExt cx="3049233" cy="951210"/>
          </a:xfrm>
        </p:grpSpPr>
        <p:sp>
          <p:nvSpPr>
            <p:cNvPr id="17" name="TextBox 16"/>
            <p:cNvSpPr txBox="1"/>
            <p:nvPr/>
          </p:nvSpPr>
          <p:spPr>
            <a:xfrm>
              <a:off x="3394975" y="3731498"/>
              <a:ext cx="304923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목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록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 휴가 신청 목록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665290" y="3041898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4876108" y="3307070"/>
              <a:ext cx="10212" cy="38159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434" name="Picture 2" descr="C:\Users\R\Desktop\세미프로젝트\스토리보드\스토리보드 사진\사원\38일정확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1837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22222" y="2284879"/>
            <a:ext cx="1968020" cy="430887"/>
            <a:chOff x="422222" y="2284879"/>
            <a:chExt cx="1968020" cy="430887"/>
          </a:xfrm>
        </p:grpSpPr>
        <p:sp>
          <p:nvSpPr>
            <p:cNvPr id="17" name="직사각형 16"/>
            <p:cNvSpPr/>
            <p:nvPr/>
          </p:nvSpPr>
          <p:spPr>
            <a:xfrm>
              <a:off x="2073407" y="2296718"/>
              <a:ext cx="316835" cy="1916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2222" y="2284879"/>
              <a:ext cx="13227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일정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일정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1685607" y="2401500"/>
              <a:ext cx="37045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458" name="Picture 2" descr="C:\Users\R\Desktop\세미프로젝트\스토리보드\스토리보드 사진\사원\41결재등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74380" y="2644919"/>
            <a:ext cx="2371631" cy="430887"/>
            <a:chOff x="274380" y="2644919"/>
            <a:chExt cx="2371631" cy="430887"/>
          </a:xfrm>
        </p:grpSpPr>
        <p:sp>
          <p:nvSpPr>
            <p:cNvPr id="17" name="직사각형 16"/>
            <p:cNvSpPr/>
            <p:nvPr/>
          </p:nvSpPr>
          <p:spPr>
            <a:xfrm>
              <a:off x="2084717" y="2654794"/>
              <a:ext cx="561294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80" y="2644919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결재 등록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결재 등록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1685607" y="2761540"/>
              <a:ext cx="37045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3853290" y="828452"/>
            <a:ext cx="2798093" cy="1660006"/>
            <a:chOff x="3853290" y="828452"/>
            <a:chExt cx="2798093" cy="1660006"/>
          </a:xfrm>
        </p:grpSpPr>
        <p:sp>
          <p:nvSpPr>
            <p:cNvPr id="20" name="직사각형 19"/>
            <p:cNvSpPr/>
            <p:nvPr/>
          </p:nvSpPr>
          <p:spPr>
            <a:xfrm>
              <a:off x="3853290" y="1465342"/>
              <a:ext cx="1423550" cy="102311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4125176" y="975762"/>
              <a:ext cx="618881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4140063" y="973072"/>
              <a:ext cx="0" cy="492932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719444" y="828452"/>
              <a:ext cx="19319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Select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박스로 기안 분류 선택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11" name="그룹 23"/>
          <p:cNvGrpSpPr/>
          <p:nvPr/>
        </p:nvGrpSpPr>
        <p:grpSpPr>
          <a:xfrm>
            <a:off x="5291738" y="2573065"/>
            <a:ext cx="2110950" cy="430887"/>
            <a:chOff x="5793921" y="3909694"/>
            <a:chExt cx="2322043" cy="430887"/>
          </a:xfrm>
        </p:grpSpPr>
        <p:sp>
          <p:nvSpPr>
            <p:cNvPr id="25" name="직사각형 24"/>
            <p:cNvSpPr/>
            <p:nvPr/>
          </p:nvSpPr>
          <p:spPr>
            <a:xfrm>
              <a:off x="5793921" y="3986729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>
              <a:off x="6217486" y="4110605"/>
              <a:ext cx="28710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63398" y="3909694"/>
              <a:ext cx="165256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찾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찾기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482" name="Picture 2" descr="C:\Users\R\Desktop\세미프로젝트\스토리보드\스토리보드 사진\사원\41결재등록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R\Desktop\세미프로젝트\스토리보드\스토리보드 사진\사원\16쪽지_사원찾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20" y="1491630"/>
            <a:ext cx="2916000" cy="26777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65840" y="3378314"/>
            <a:ext cx="3790136" cy="769441"/>
            <a:chOff x="565840" y="3378314"/>
            <a:chExt cx="3790136" cy="769441"/>
          </a:xfrm>
        </p:grpSpPr>
        <p:sp>
          <p:nvSpPr>
            <p:cNvPr id="17" name="직사각형 16"/>
            <p:cNvSpPr/>
            <p:nvPr/>
          </p:nvSpPr>
          <p:spPr>
            <a:xfrm>
              <a:off x="3794682" y="3503673"/>
              <a:ext cx="561294" cy="33958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5840" y="3378314"/>
              <a:ext cx="136287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Select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박스 선택 후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선택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 정보 자동으로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승인자 폼에 입력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1920889" y="3723878"/>
              <a:ext cx="187244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06" name="Picture 2" descr="C:\Users\R\Desktop\세미프로젝트\스토리보드\스토리보드 사진\사원\41결재등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5428476" y="3598530"/>
            <a:ext cx="3479244" cy="670932"/>
            <a:chOff x="5428476" y="3598530"/>
            <a:chExt cx="3479244" cy="670932"/>
          </a:xfrm>
        </p:grpSpPr>
        <p:sp>
          <p:nvSpPr>
            <p:cNvPr id="17" name="직사각형 16"/>
            <p:cNvSpPr/>
            <p:nvPr/>
          </p:nvSpPr>
          <p:spPr>
            <a:xfrm>
              <a:off x="5428476" y="4014327"/>
              <a:ext cx="383371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5543051" y="3867894"/>
              <a:ext cx="176573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41791" y="3854847"/>
              <a:ext cx="0" cy="157063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275542" y="3598530"/>
              <a:ext cx="163217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등록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결재 기안이 등록되고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결재 목록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10" name="그룹 8"/>
          <p:cNvGrpSpPr/>
          <p:nvPr/>
        </p:nvGrpSpPr>
        <p:grpSpPr>
          <a:xfrm>
            <a:off x="386156" y="3812287"/>
            <a:ext cx="4113836" cy="430887"/>
            <a:chOff x="386156" y="3812287"/>
            <a:chExt cx="4113836" cy="430887"/>
          </a:xfrm>
        </p:grpSpPr>
        <p:sp>
          <p:nvSpPr>
            <p:cNvPr id="21" name="직사각형 20"/>
            <p:cNvSpPr/>
            <p:nvPr/>
          </p:nvSpPr>
          <p:spPr>
            <a:xfrm>
              <a:off x="3938698" y="3827553"/>
              <a:ext cx="561294" cy="28064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6156" y="3812287"/>
              <a:ext cx="15520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파일 선택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파일 찾기 탐색기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1879843" y="4010670"/>
              <a:ext cx="2059684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530" name="Picture 2" descr="C:\Users\R\Desktop\세미프로젝트\스토리보드\스토리보드 사진\사원\42결재목록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2"/>
          <p:cNvGrpSpPr/>
          <p:nvPr/>
        </p:nvGrpSpPr>
        <p:grpSpPr>
          <a:xfrm>
            <a:off x="3003064" y="1924839"/>
            <a:ext cx="5889416" cy="1027068"/>
            <a:chOff x="3003064" y="1924839"/>
            <a:chExt cx="5889416" cy="1027068"/>
          </a:xfrm>
        </p:grpSpPr>
        <p:sp>
          <p:nvSpPr>
            <p:cNvPr id="18" name="직사각형 17"/>
            <p:cNvSpPr/>
            <p:nvPr/>
          </p:nvSpPr>
          <p:spPr>
            <a:xfrm>
              <a:off x="3003064" y="2741052"/>
              <a:ext cx="3672408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09996" y="1924839"/>
              <a:ext cx="1582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상세보기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>
              <a:endCxn id="20" idx="1"/>
            </p:cNvCxnSpPr>
            <p:nvPr/>
          </p:nvCxnSpPr>
          <p:spPr>
            <a:xfrm flipV="1">
              <a:off x="5869836" y="2140283"/>
              <a:ext cx="1440160" cy="5983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10"/>
          <p:cNvGrpSpPr/>
          <p:nvPr/>
        </p:nvGrpSpPr>
        <p:grpSpPr>
          <a:xfrm>
            <a:off x="229503" y="2531383"/>
            <a:ext cx="2367801" cy="488985"/>
            <a:chOff x="229503" y="2531383"/>
            <a:chExt cx="2367801" cy="488985"/>
          </a:xfrm>
        </p:grpSpPr>
        <p:sp>
          <p:nvSpPr>
            <p:cNvPr id="23" name="TextBox 22"/>
            <p:cNvSpPr txBox="1"/>
            <p:nvPr/>
          </p:nvSpPr>
          <p:spPr>
            <a:xfrm>
              <a:off x="229503" y="2531383"/>
              <a:ext cx="17620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결제 목록 페이지에는 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자신이 올린 기안만 보인다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087037" y="2828682"/>
              <a:ext cx="510267" cy="191686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9"/>
            <p:cNvGrpSpPr/>
            <p:nvPr/>
          </p:nvGrpSpPr>
          <p:grpSpPr>
            <a:xfrm>
              <a:off x="1800182" y="2643758"/>
              <a:ext cx="452333" cy="184924"/>
              <a:chOff x="2048035" y="2852855"/>
              <a:chExt cx="385869" cy="184924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 flipH="1">
                <a:off x="2048035" y="2852855"/>
                <a:ext cx="385869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2420050" y="2859782"/>
                <a:ext cx="0" cy="177997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3554" name="Picture 2" descr="C:\Users\R\Desktop\세미프로젝트\스토리보드\스토리보드 사진\사원\39결재목록_상세보기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0"/>
          <p:cNvGrpSpPr/>
          <p:nvPr/>
        </p:nvGrpSpPr>
        <p:grpSpPr>
          <a:xfrm>
            <a:off x="4977542" y="3411746"/>
            <a:ext cx="4051334" cy="797427"/>
            <a:chOff x="4977542" y="3411746"/>
            <a:chExt cx="4051334" cy="797427"/>
          </a:xfrm>
        </p:grpSpPr>
        <p:sp>
          <p:nvSpPr>
            <p:cNvPr id="18" name="직사각형 17"/>
            <p:cNvSpPr/>
            <p:nvPr/>
          </p:nvSpPr>
          <p:spPr>
            <a:xfrm>
              <a:off x="4977542" y="3977232"/>
              <a:ext cx="383371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17162" y="3411746"/>
              <a:ext cx="18117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[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승인 대기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]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상태 일 때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기안 수정 페이지 이동 가능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116322" y="3651870"/>
              <a:ext cx="2136543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117584" y="3636630"/>
              <a:ext cx="0" cy="336679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5405616" y="2139702"/>
            <a:ext cx="3145336" cy="697220"/>
            <a:chOff x="5405616" y="2139702"/>
            <a:chExt cx="3145336" cy="697220"/>
          </a:xfrm>
        </p:grpSpPr>
        <p:sp>
          <p:nvSpPr>
            <p:cNvPr id="23" name="직사각형 22"/>
            <p:cNvSpPr/>
            <p:nvPr/>
          </p:nvSpPr>
          <p:spPr>
            <a:xfrm>
              <a:off x="5405616" y="2267007"/>
              <a:ext cx="936103" cy="56991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>
              <a:off x="6341719" y="2355726"/>
              <a:ext cx="96658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7308304" y="2139702"/>
              <a:ext cx="1242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관리자에게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승인 받기 전 상태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578" name="Picture 2" descr="C:\Users\R\Desktop\세미프로젝트\스토리보드\스토리보드 사진\사원\40결재목록_수정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9"/>
          <p:cNvGrpSpPr/>
          <p:nvPr/>
        </p:nvGrpSpPr>
        <p:grpSpPr>
          <a:xfrm>
            <a:off x="5231085" y="3595682"/>
            <a:ext cx="3629247" cy="724154"/>
            <a:chOff x="5231085" y="3595682"/>
            <a:chExt cx="3629247" cy="724154"/>
          </a:xfrm>
        </p:grpSpPr>
        <p:sp>
          <p:nvSpPr>
            <p:cNvPr id="18" name="직사각형 17"/>
            <p:cNvSpPr/>
            <p:nvPr/>
          </p:nvSpPr>
          <p:spPr>
            <a:xfrm>
              <a:off x="5231085" y="4064701"/>
              <a:ext cx="561294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08304" y="3595682"/>
              <a:ext cx="15520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완료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기안 목록 페이지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300537" y="3811126"/>
              <a:ext cx="2007767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317039" y="3800486"/>
              <a:ext cx="0" cy="252952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602" name="Picture 2" descr="C:\Users\R\Desktop\세미프로젝트\스토리보드\스토리보드 사진\사원\39-1결재목록_상세보기(반려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23838"/>
            <a:ext cx="535984" cy="3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R\Desktop\세미프로젝트\스토리보드\스토리보드 사진\사원\39-1결재목록_상세보기(반려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413236" y="2132082"/>
            <a:ext cx="2965800" cy="697220"/>
            <a:chOff x="5413236" y="2132082"/>
            <a:chExt cx="2965800" cy="697220"/>
          </a:xfrm>
        </p:grpSpPr>
        <p:sp>
          <p:nvSpPr>
            <p:cNvPr id="17" name="직사각형 16"/>
            <p:cNvSpPr/>
            <p:nvPr/>
          </p:nvSpPr>
          <p:spPr>
            <a:xfrm>
              <a:off x="5413236" y="2259387"/>
              <a:ext cx="936103" cy="56991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6349339" y="2348106"/>
              <a:ext cx="96658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315924" y="2132082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관리자에게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반려 받은 상태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405145" y="3411746"/>
            <a:ext cx="3623731" cy="789807"/>
            <a:chOff x="5405145" y="3411746"/>
            <a:chExt cx="3623731" cy="789807"/>
          </a:xfrm>
        </p:grpSpPr>
        <p:sp>
          <p:nvSpPr>
            <p:cNvPr id="20" name="TextBox 19"/>
            <p:cNvSpPr txBox="1"/>
            <p:nvPr/>
          </p:nvSpPr>
          <p:spPr>
            <a:xfrm>
              <a:off x="7217162" y="3411746"/>
              <a:ext cx="18117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[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반려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]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상태 일 때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기안 수정 페이지 이동 가능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499851" y="3651870"/>
              <a:ext cx="176573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508104" y="3636630"/>
              <a:ext cx="0" cy="336679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5405145" y="3969612"/>
              <a:ext cx="383371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5622919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602" name="Picture 2" descr="C:\Users\R\Desktop\세미프로젝트\스토리보드\스토리보드 사진\사원\39-1결재목록_상세보기(반려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23838"/>
            <a:ext cx="535984" cy="36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R\Desktop\세미프로젝트\스토리보드\스토리보드 사진\사원\39-2결재목록_상세보기(승인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146029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413236" y="2132082"/>
            <a:ext cx="2965800" cy="697220"/>
            <a:chOff x="5413236" y="2132082"/>
            <a:chExt cx="2965800" cy="697220"/>
          </a:xfrm>
        </p:grpSpPr>
        <p:sp>
          <p:nvSpPr>
            <p:cNvPr id="17" name="직사각형 16"/>
            <p:cNvSpPr/>
            <p:nvPr/>
          </p:nvSpPr>
          <p:spPr>
            <a:xfrm>
              <a:off x="5413236" y="2259387"/>
              <a:ext cx="936103" cy="56991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6349339" y="2348106"/>
              <a:ext cx="96658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315924" y="2132082"/>
              <a:ext cx="106311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관리자에게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승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인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받은 상태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0378595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/>
        </p:nvGraphicFramePr>
        <p:xfrm>
          <a:off x="971600" y="1131590"/>
          <a:ext cx="7200801" cy="3672417"/>
        </p:xfrm>
        <a:graphic>
          <a:graphicData uri="http://schemas.openxmlformats.org/drawingml/2006/table">
            <a:tbl>
              <a:tblPr/>
              <a:tblGrid>
                <a:gridCol w="704730"/>
                <a:gridCol w="704730"/>
                <a:gridCol w="704730"/>
                <a:gridCol w="2232805"/>
                <a:gridCol w="704730"/>
                <a:gridCol w="2149076"/>
              </a:tblGrid>
              <a:tr h="210655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ko-KR" altLang="en-US" sz="1200" b="1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요구사항 정의서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프로젝트 명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Superb (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인사관리 웹 어플리케이션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)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작성일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2017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년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8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25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일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No.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대분류</a:t>
                      </a:r>
                      <a:endParaRPr lang="ko-KR" altLang="en-US" sz="900" b="0" i="0" u="none" strike="noStrike" dirty="0">
                        <a:ln>
                          <a:solidFill>
                            <a:schemeClr val="tx1">
                              <a:alpha val="10000"/>
                            </a:schemeClr>
                          </a:solidFill>
                        </a:ln>
                        <a:solidFill>
                          <a:srgbClr val="000000"/>
                        </a:solidFill>
                        <a:latin typeface="-윤고딕350" pitchFamily="18" charset="-127"/>
                        <a:ea typeface="-윤고딕350" pitchFamily="18" charset="-127"/>
                      </a:endParaRP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요구사항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요구사항 내용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전반적인 부분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화면 디자인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디자인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인사관리를 목적으로 하기 때문에 깔끔하고 직관적인 디자인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화면 페이지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레이아웃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마이페이지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증명서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조직도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팀 게시판 페이지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로그인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아웃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세션유지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일반 사원 계정과 관리자 계정 구분하여 로그인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/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로그아웃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로그인 화면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로그인 화면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로그인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화면 센터에 로그인 박스만 배치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 gridSpan="6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로그인 후 화면 </a:t>
                      </a:r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- 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50" pitchFamily="18" charset="-127"/>
                          <a:ea typeface="-윤고딕350" pitchFamily="18" charset="-127"/>
                        </a:rPr>
                        <a:t>일반 사원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마이페이지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정보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정보를 데이터베이스에서 불러와 확인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정보 수정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잘못된 나의 정보나 변경 사항등을 갱신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3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근태 확인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나의 출퇴근 시간 및 </a:t>
                      </a:r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근무시간등을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체크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4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휴가 신청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남은 휴가일수에 맞춰 필요한 때에 휴가신청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5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일정등록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캘린더를 로드하여 일정 체크 및 일정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6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쪽지보내기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부서와 팀을 선택하여 원하는 사람에게 쪽지를 전송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7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받은 쪽지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나에게 온 쪽지를 읽은 메시지와 읽지 않은 메시지를 구분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8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보낸 쪽지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보낸 쪽지를 </a:t>
                      </a:r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받은이가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수신 여부를 체크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9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답장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받은 쪽지에 대해 답장 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2198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10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쪽지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받은 쪽지를 삭제가 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651" name="Picture 3" descr="C:\Users\R\Desktop\세미프로젝트\스토리보드\스토리보드 사진\사원\43양식자료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280" y="1139210"/>
            <a:ext cx="5040000" cy="33851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13613" y="2999594"/>
            <a:ext cx="2583323" cy="450331"/>
            <a:chOff x="113613" y="2999594"/>
            <a:chExt cx="2583323" cy="450331"/>
          </a:xfrm>
        </p:grpSpPr>
        <p:sp>
          <p:nvSpPr>
            <p:cNvPr id="17" name="직사각형 16"/>
            <p:cNvSpPr/>
            <p:nvPr/>
          </p:nvSpPr>
          <p:spPr>
            <a:xfrm>
              <a:off x="2079513" y="2999594"/>
              <a:ext cx="617423" cy="21085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3613" y="3019038"/>
              <a:ext cx="19720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양식 자료실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결재양식자료실 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1693227" y="3106340"/>
              <a:ext cx="370450" cy="0"/>
            </a:xfrm>
            <a:prstGeom prst="straightConnector1">
              <a:avLst/>
            </a:prstGeom>
            <a:ln w="31750" cmpd="sng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2949724" y="2003306"/>
            <a:ext cx="5726732" cy="968403"/>
            <a:chOff x="2949724" y="2003306"/>
            <a:chExt cx="5726732" cy="968403"/>
          </a:xfrm>
        </p:grpSpPr>
        <p:sp>
          <p:nvSpPr>
            <p:cNvPr id="20" name="직사각형 19"/>
            <p:cNvSpPr/>
            <p:nvPr/>
          </p:nvSpPr>
          <p:spPr>
            <a:xfrm>
              <a:off x="2949724" y="2797449"/>
              <a:ext cx="3672408" cy="17426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353658" y="2003306"/>
              <a:ext cx="132279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올려진 양식 파일이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자동으로 다운로드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flipV="1">
              <a:off x="5869836" y="2201243"/>
              <a:ext cx="1440160" cy="59834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="" xmlns:p14="http://schemas.microsoft.com/office/powerpoint/2010/main" val="317618286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:\Users\sec\Desktop\스토리보드 사진\사원\44증명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369130" y="2345093"/>
            <a:ext cx="3141930" cy="430887"/>
            <a:chOff x="3555357" y="2236390"/>
            <a:chExt cx="3141930" cy="430887"/>
          </a:xfrm>
        </p:grpSpPr>
        <p:sp>
          <p:nvSpPr>
            <p:cNvPr id="18" name="직사각형 17"/>
            <p:cNvSpPr/>
            <p:nvPr/>
          </p:nvSpPr>
          <p:spPr>
            <a:xfrm>
              <a:off x="3555357" y="2289548"/>
              <a:ext cx="561294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>
              <a:off x="4135540" y="2427734"/>
              <a:ext cx="87543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65109" y="2236390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미리보기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재직 증명서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C:\Users\sec\Desktop\스토리보드 사진\사원\44증명서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C:\Users\sec\Desktop\스토리보드 사진\사원\45증명서_미리보기-재직증명서(팝업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3660" y="782183"/>
            <a:ext cx="3780000" cy="4019884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5457362" y="1307505"/>
            <a:ext cx="2405522" cy="430887"/>
            <a:chOff x="5281334" y="1492210"/>
            <a:chExt cx="2405522" cy="430887"/>
          </a:xfrm>
        </p:grpSpPr>
        <p:sp>
          <p:nvSpPr>
            <p:cNvPr id="22" name="직사각형 21"/>
            <p:cNvSpPr/>
            <p:nvPr/>
          </p:nvSpPr>
          <p:spPr>
            <a:xfrm>
              <a:off x="5281334" y="1591346"/>
              <a:ext cx="421708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690491" y="1707654"/>
              <a:ext cx="7235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444208" y="1492210"/>
              <a:ext cx="1242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출력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인쇄화면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0" name="Picture 2" descr="C:\Users\sec\Desktop\스토리보드 사진\사원\44증명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3374596" y="2597085"/>
            <a:ext cx="3141930" cy="430887"/>
            <a:chOff x="3555357" y="2480122"/>
            <a:chExt cx="3141930" cy="430887"/>
          </a:xfrm>
        </p:grpSpPr>
        <p:sp>
          <p:nvSpPr>
            <p:cNvPr id="22" name="직사각형 21"/>
            <p:cNvSpPr/>
            <p:nvPr/>
          </p:nvSpPr>
          <p:spPr>
            <a:xfrm>
              <a:off x="3555357" y="2533280"/>
              <a:ext cx="561294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4135540" y="2671466"/>
              <a:ext cx="875435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065109" y="2480122"/>
              <a:ext cx="1632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미리보기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경</a:t>
              </a:r>
              <a:r>
                <a: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력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증명서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sec\Desktop\스토리보드 사진\사원\44증명서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C:\Users\sec\Desktop\스토리보드 사진\사원\46증명서_미리보기-경력증명서(팝업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70316" y="784113"/>
            <a:ext cx="3780000" cy="4019885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5457362" y="1307505"/>
            <a:ext cx="2405522" cy="430887"/>
            <a:chOff x="5281334" y="1492210"/>
            <a:chExt cx="2405522" cy="430887"/>
          </a:xfrm>
        </p:grpSpPr>
        <p:sp>
          <p:nvSpPr>
            <p:cNvPr id="19" name="직사각형 18"/>
            <p:cNvSpPr/>
            <p:nvPr/>
          </p:nvSpPr>
          <p:spPr>
            <a:xfrm>
              <a:off x="5281334" y="1591346"/>
              <a:ext cx="421708" cy="23194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5690491" y="1707654"/>
              <a:ext cx="72350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444208" y="1492210"/>
              <a:ext cx="124264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출력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인쇄화면 표시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C:\Users\sec\Desktop\스토리보드 사진\사원\47조직도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1" name="그룹 20"/>
          <p:cNvGrpSpPr/>
          <p:nvPr/>
        </p:nvGrpSpPr>
        <p:grpSpPr>
          <a:xfrm>
            <a:off x="-41565" y="2267768"/>
            <a:ext cx="3353393" cy="1078710"/>
            <a:chOff x="773891" y="2536180"/>
            <a:chExt cx="3353393" cy="1078710"/>
          </a:xfrm>
        </p:grpSpPr>
        <p:sp>
          <p:nvSpPr>
            <p:cNvPr id="22" name="직사각형 21"/>
            <p:cNvSpPr/>
            <p:nvPr/>
          </p:nvSpPr>
          <p:spPr>
            <a:xfrm>
              <a:off x="3565990" y="2536180"/>
              <a:ext cx="561294" cy="107871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2723160" y="3056186"/>
              <a:ext cx="83462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773891" y="2928938"/>
              <a:ext cx="308234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임직원 및 각각의 팀 이름을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클릭할 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그에 맞는 회원 정보를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직책 순으로 확인 가능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46" name="Picture 2" descr="C:\Users\sec\Desktop\스토리보드 사진\사원\48공지사항_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379763" y="1995686"/>
            <a:ext cx="3355249" cy="832197"/>
            <a:chOff x="3994059" y="1830125"/>
            <a:chExt cx="3355249" cy="832197"/>
          </a:xfrm>
        </p:grpSpPr>
        <p:sp>
          <p:nvSpPr>
            <p:cNvPr id="18" name="직사각형 17"/>
            <p:cNvSpPr/>
            <p:nvPr/>
          </p:nvSpPr>
          <p:spPr>
            <a:xfrm>
              <a:off x="3994059" y="2423543"/>
              <a:ext cx="1440160" cy="23877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48064" y="1830125"/>
              <a:ext cx="2201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제목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글의 상세보기 페이지로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grpSp>
          <p:nvGrpSpPr>
            <p:cNvPr id="20" name="그룹 16"/>
            <p:cNvGrpSpPr/>
            <p:nvPr/>
          </p:nvGrpSpPr>
          <p:grpSpPr>
            <a:xfrm>
              <a:off x="4349049" y="2051759"/>
              <a:ext cx="795850" cy="380049"/>
              <a:chOff x="4619465" y="2164999"/>
              <a:chExt cx="795850" cy="418054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>
                <a:off x="4619465" y="2177075"/>
                <a:ext cx="795850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4629477" y="2164999"/>
                <a:ext cx="1" cy="418054"/>
              </a:xfrm>
              <a:prstGeom prst="line">
                <a:avLst/>
              </a:prstGeom>
              <a:ln w="317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그룹 28"/>
          <p:cNvGrpSpPr/>
          <p:nvPr/>
        </p:nvGrpSpPr>
        <p:grpSpPr>
          <a:xfrm>
            <a:off x="5537580" y="3878734"/>
            <a:ext cx="3601358" cy="430887"/>
            <a:chOff x="6081979" y="2433958"/>
            <a:chExt cx="3601358" cy="430887"/>
          </a:xfrm>
        </p:grpSpPr>
        <p:sp>
          <p:nvSpPr>
            <p:cNvPr id="30" name="직사각형 29"/>
            <p:cNvSpPr/>
            <p:nvPr/>
          </p:nvSpPr>
          <p:spPr>
            <a:xfrm>
              <a:off x="6081979" y="2514176"/>
              <a:ext cx="504056" cy="24996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>
              <a:off x="6595891" y="2635548"/>
              <a:ext cx="1184804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741780" y="2433958"/>
              <a:ext cx="19415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글의 제목과 내용 중 선택하여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원하는 키워드 검색 가능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 descr="C:\Users\sec\Desktop\스토리보드 사진\사원\49공지사항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2987824" y="3867894"/>
            <a:ext cx="3825949" cy="432048"/>
            <a:chOff x="2987824" y="3867894"/>
            <a:chExt cx="3825949" cy="432048"/>
          </a:xfrm>
        </p:grpSpPr>
        <p:cxnSp>
          <p:nvCxnSpPr>
            <p:cNvPr id="17" name="직선 화살표 연결선 16"/>
            <p:cNvCxnSpPr/>
            <p:nvPr/>
          </p:nvCxnSpPr>
          <p:spPr>
            <a:xfrm>
              <a:off x="2987824" y="4077434"/>
              <a:ext cx="43204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3357389" y="3869055"/>
              <a:ext cx="34563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사원은 공지사항 게시판에서 글을 쓸 수 있는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권한이 없으므로 관리자가 올린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게시 글의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조회만 가능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997350" y="3867894"/>
              <a:ext cx="0" cy="216024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sec\Desktop\스토리보드 사진\사원\50팀게시판_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280" y="1131590"/>
            <a:ext cx="5040000" cy="3474441"/>
          </a:xfrm>
          <a:prstGeom prst="rect">
            <a:avLst/>
          </a:prstGeom>
          <a:noFill/>
        </p:spPr>
      </p:pic>
      <p:grpSp>
        <p:nvGrpSpPr>
          <p:cNvPr id="46" name="그룹 45"/>
          <p:cNvGrpSpPr/>
          <p:nvPr/>
        </p:nvGrpSpPr>
        <p:grpSpPr>
          <a:xfrm>
            <a:off x="118137" y="2620069"/>
            <a:ext cx="9103379" cy="1691768"/>
            <a:chOff x="118137" y="2620069"/>
            <a:chExt cx="9103379" cy="1691768"/>
          </a:xfrm>
        </p:grpSpPr>
        <p:grpSp>
          <p:nvGrpSpPr>
            <p:cNvPr id="13" name="그룹 22"/>
            <p:cNvGrpSpPr/>
            <p:nvPr/>
          </p:nvGrpSpPr>
          <p:grpSpPr>
            <a:xfrm>
              <a:off x="118137" y="2620069"/>
              <a:ext cx="3270303" cy="966842"/>
              <a:chOff x="-273600" y="2681444"/>
              <a:chExt cx="3270303" cy="966842"/>
            </a:xfrm>
          </p:grpSpPr>
          <p:grpSp>
            <p:nvGrpSpPr>
              <p:cNvPr id="17" name="그룹 20"/>
              <p:cNvGrpSpPr/>
              <p:nvPr/>
            </p:nvGrpSpPr>
            <p:grpSpPr>
              <a:xfrm>
                <a:off x="-273600" y="3217399"/>
                <a:ext cx="2447256" cy="430887"/>
                <a:chOff x="826682" y="4535115"/>
                <a:chExt cx="2447256" cy="430887"/>
              </a:xfrm>
            </p:grpSpPr>
            <p:grpSp>
              <p:nvGrpSpPr>
                <p:cNvPr id="18" name="그룹 21"/>
                <p:cNvGrpSpPr/>
                <p:nvPr/>
              </p:nvGrpSpPr>
              <p:grpSpPr>
                <a:xfrm>
                  <a:off x="826682" y="4535115"/>
                  <a:ext cx="2447256" cy="430887"/>
                  <a:chOff x="826682" y="4535115"/>
                  <a:chExt cx="2447256" cy="430887"/>
                </a:xfrm>
              </p:grpSpPr>
              <p:sp>
                <p:nvSpPr>
                  <p:cNvPr id="30" name="직사각형 29"/>
                  <p:cNvSpPr/>
                  <p:nvPr/>
                </p:nvSpPr>
                <p:spPr>
                  <a:xfrm>
                    <a:off x="2769882" y="4670921"/>
                    <a:ext cx="504056" cy="216024"/>
                  </a:xfrm>
                  <a:prstGeom prst="rect">
                    <a:avLst/>
                  </a:prstGeom>
                  <a:noFill/>
                  <a:ln w="31750"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26682" y="4535115"/>
                    <a:ext cx="158316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just"/>
                    <a:r>
                      <a:rPr lang="ko-KR" altLang="en-US" sz="11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-윤고딕350" pitchFamily="18" charset="-127"/>
                        <a:ea typeface="-윤고딕350" pitchFamily="18" charset="-127"/>
                      </a:rPr>
                      <a:t>소속 팀의 팀장과 사원</a:t>
                    </a:r>
                    <a:endParaRPr lang="en-US" altLang="ko-KR" sz="1100" dirty="0" smtClean="0">
                      <a:ln>
                        <a:solidFill>
                          <a:schemeClr val="tx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rgbClr val="C00000"/>
                      </a:solidFill>
                      <a:latin typeface="-윤고딕350" pitchFamily="18" charset="-127"/>
                      <a:ea typeface="-윤고딕350" pitchFamily="18" charset="-127"/>
                    </a:endParaRPr>
                  </a:p>
                  <a:p>
                    <a:pPr algn="just"/>
                    <a:r>
                      <a:rPr lang="ko-KR" altLang="en-US" sz="1100" dirty="0" smtClean="0">
                        <a:ln>
                          <a:solidFill>
                            <a:schemeClr val="tx1">
                              <a:lumMod val="75000"/>
                              <a:lumOff val="25000"/>
                              <a:alpha val="10000"/>
                            </a:schemeClr>
                          </a:solidFill>
                        </a:ln>
                        <a:solidFill>
                          <a:srgbClr val="C00000"/>
                        </a:solidFill>
                        <a:latin typeface="-윤고딕350" pitchFamily="18" charset="-127"/>
                        <a:ea typeface="-윤고딕350" pitchFamily="18" charset="-127"/>
                      </a:rPr>
                      <a:t>모두 글쓰기 가능</a:t>
                    </a:r>
                    <a:endParaRPr lang="ko-KR" altLang="en-US" sz="1100" dirty="0">
                      <a:ln>
                        <a:solidFill>
                          <a:schemeClr val="tx1">
                            <a:lumMod val="75000"/>
                            <a:lumOff val="25000"/>
                            <a:alpha val="10000"/>
                          </a:schemeClr>
                        </a:solidFill>
                      </a:ln>
                      <a:solidFill>
                        <a:srgbClr val="C00000"/>
                      </a:solidFill>
                      <a:latin typeface="-윤고딕350" pitchFamily="18" charset="-127"/>
                      <a:ea typeface="-윤고딕350" pitchFamily="18" charset="-127"/>
                    </a:endParaRPr>
                  </a:p>
                </p:txBody>
              </p:sp>
            </p:grpSp>
            <p:cxnSp>
              <p:nvCxnSpPr>
                <p:cNvPr id="40" name="직선 화살표 연결선 39"/>
                <p:cNvCxnSpPr/>
                <p:nvPr/>
              </p:nvCxnSpPr>
              <p:spPr>
                <a:xfrm flipH="1">
                  <a:off x="2256209" y="4774828"/>
                  <a:ext cx="513673" cy="0"/>
                </a:xfrm>
                <a:prstGeom prst="straightConnector1">
                  <a:avLst/>
                </a:prstGeom>
                <a:ln w="317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>
              <a:xfrm>
                <a:off x="-249476" y="2681444"/>
                <a:ext cx="153878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100" dirty="0" err="1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답글을</a:t>
                </a:r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 작성할 수 있는</a:t>
                </a:r>
                <a:endPara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  <a:p>
                <a:pPr algn="just"/>
                <a:r>
                  <a:rPr lang="ko-KR" altLang="en-US" sz="1100" dirty="0" err="1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답변형</a:t>
                </a:r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 게시판</a:t>
                </a:r>
                <a:endPara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</p:txBody>
          </p:sp>
          <p:cxnSp>
            <p:nvCxnSpPr>
              <p:cNvPr id="27" name="직선 화살표 연결선 26"/>
              <p:cNvCxnSpPr/>
              <p:nvPr/>
            </p:nvCxnSpPr>
            <p:spPr>
              <a:xfrm flipH="1">
                <a:off x="1155927" y="2921157"/>
                <a:ext cx="1840776" cy="0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직사각형 38"/>
            <p:cNvSpPr/>
            <p:nvPr/>
          </p:nvSpPr>
          <p:spPr>
            <a:xfrm>
              <a:off x="3392918" y="2783862"/>
              <a:ext cx="1336253" cy="19867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1" name="그룹 40"/>
            <p:cNvGrpSpPr/>
            <p:nvPr/>
          </p:nvGrpSpPr>
          <p:grpSpPr>
            <a:xfrm>
              <a:off x="5537580" y="3880950"/>
              <a:ext cx="3683936" cy="430887"/>
              <a:chOff x="6081979" y="2433958"/>
              <a:chExt cx="3683936" cy="430887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6081979" y="2514176"/>
                <a:ext cx="504056" cy="249961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3" name="직선 화살표 연결선 42"/>
              <p:cNvCxnSpPr/>
              <p:nvPr/>
            </p:nvCxnSpPr>
            <p:spPr>
              <a:xfrm>
                <a:off x="6595891" y="2635548"/>
                <a:ext cx="968780" cy="137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7564671" y="2433958"/>
                <a:ext cx="220124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글의 작성자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제목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내용 중 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선택하여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원하는 키워드 검색 가능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  <p:grpSp>
        <p:nvGrpSpPr>
          <p:cNvPr id="47" name="그룹 46"/>
          <p:cNvGrpSpPr/>
          <p:nvPr/>
        </p:nvGrpSpPr>
        <p:grpSpPr>
          <a:xfrm>
            <a:off x="6257660" y="2118436"/>
            <a:ext cx="2583982" cy="430887"/>
            <a:chOff x="6081979" y="2433958"/>
            <a:chExt cx="2583982" cy="430887"/>
          </a:xfrm>
        </p:grpSpPr>
        <p:sp>
          <p:nvSpPr>
            <p:cNvPr id="48" name="직사각형 47"/>
            <p:cNvSpPr/>
            <p:nvPr/>
          </p:nvSpPr>
          <p:spPr>
            <a:xfrm>
              <a:off x="6081979" y="2514176"/>
              <a:ext cx="504056" cy="24996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직선 화살표 연결선 48"/>
            <p:cNvCxnSpPr/>
            <p:nvPr/>
          </p:nvCxnSpPr>
          <p:spPr>
            <a:xfrm>
              <a:off x="6595891" y="2635548"/>
              <a:ext cx="60874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163627" y="2433958"/>
              <a:ext cx="1502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글쓰기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작성 페이지로 이동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220" name="Picture 4" descr="C:\Users\sec\Desktop\스토리보드 사진\사원\51팀게시판_글쓰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8" name="그룹 27"/>
          <p:cNvGrpSpPr/>
          <p:nvPr/>
        </p:nvGrpSpPr>
        <p:grpSpPr>
          <a:xfrm>
            <a:off x="1691680" y="3859342"/>
            <a:ext cx="4094116" cy="439439"/>
            <a:chOff x="1691680" y="3859342"/>
            <a:chExt cx="4094116" cy="439439"/>
          </a:xfrm>
        </p:grpSpPr>
        <p:sp>
          <p:nvSpPr>
            <p:cNvPr id="17" name="직사각형 16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691680" y="3867894"/>
              <a:ext cx="29995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글쓰기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글이 등록되고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팀 게시판 목록으로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4572000" y="3982434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>
            <a:off x="5373922" y="3003798"/>
            <a:ext cx="1502334" cy="1097965"/>
            <a:chOff x="5373922" y="3003798"/>
            <a:chExt cx="1502334" cy="1097965"/>
          </a:xfrm>
        </p:grpSpPr>
        <p:sp>
          <p:nvSpPr>
            <p:cNvPr id="23" name="직사각형 22"/>
            <p:cNvSpPr/>
            <p:nvPr/>
          </p:nvSpPr>
          <p:spPr>
            <a:xfrm>
              <a:off x="5827741" y="3867894"/>
              <a:ext cx="483083" cy="23386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6084168" y="3291830"/>
              <a:ext cx="0" cy="57606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73922" y="3003798"/>
              <a:ext cx="15023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 내용 초기화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각 삼각형 3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6" name="직사각형 5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6384563" y="208146"/>
            <a:ext cx="25799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02.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프로젝트 산출물</a:t>
            </a:r>
            <a:r>
              <a:rPr lang="en-US" altLang="ko-KR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11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3" name="TextBox 12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요구사항 정의서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971600" y="1131590"/>
          <a:ext cx="7200801" cy="3600405"/>
        </p:xfrm>
        <a:graphic>
          <a:graphicData uri="http://schemas.openxmlformats.org/drawingml/2006/table">
            <a:tbl>
              <a:tblPr/>
              <a:tblGrid>
                <a:gridCol w="706371"/>
                <a:gridCol w="706371"/>
                <a:gridCol w="706371"/>
                <a:gridCol w="5081688"/>
              </a:tblGrid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11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각종 결재 기안들을 작성하고 결재를 담당자를 선택하여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12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목록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사용자가 작성한 기안목록의 승인상태를 확인가능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13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수정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승인상태가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승인대기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','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반려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상태 일때 수정이 가능함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. 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수정시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승인대기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로 상태 변동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14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 삭제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승인상태가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승인대기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'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일때만 삭제가 가능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.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15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다운로드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결재에 필요한 서류 양식들을 받을 수 있는 자료실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16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증명서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출력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경력 증명서와 근무 확인서를 출력 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17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조직도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열람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조직도를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통해 각 팀의 구성원 및 연락처를 확인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18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공지사항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열람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관리자가 등록한 게시물을 열람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19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게시판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열람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속한 팀의 게시판에 올라온 게시글의 상세보기 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조회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)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20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조회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등록된 게시글들을 확인하고 답글과 댓글의 수를 확인가능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21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등록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등록가능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22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수정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수정가능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23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삭제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게시글 삭제가능능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24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 작성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게시글을 포함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속한 팀의 게시글에 대하여 댓글 작성 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25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 수정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작성한 댓글 수정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26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댓글 삭제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</a:t>
                      </a:r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작성한댓글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27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 작성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 게시글을 포함</a:t>
                      </a:r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, </a:t>
                      </a:r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속한 팀의 게시글에 대하여 답글과 답글에 대한 답글도 작성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28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 수정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작성한 답글에 대해 수정이 가능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4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29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 삭제</a:t>
                      </a:r>
                    </a:p>
                  </a:txBody>
                  <a:tcPr marL="5892" marR="5892" marT="589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내가 작성한 </a:t>
                      </a:r>
                      <a:r>
                        <a:rPr lang="ko-KR" altLang="en-US" sz="900" b="0" i="0" u="none" strike="noStrike" dirty="0" err="1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답글에</a:t>
                      </a:r>
                      <a:r>
                        <a:rPr lang="ko-KR" altLang="en-US" sz="900" b="0" i="0" u="none" strike="noStrike" dirty="0">
                          <a:ln>
                            <a:solidFill>
                              <a:schemeClr val="tx1">
                                <a:alpha val="10000"/>
                              </a:schemeClr>
                            </a:solidFill>
                          </a:ln>
                          <a:solidFill>
                            <a:srgbClr val="000000"/>
                          </a:solidFill>
                          <a:latin typeface="-윤고딕330" pitchFamily="18" charset="-127"/>
                          <a:ea typeface="-윤고딕330" pitchFamily="18" charset="-127"/>
                        </a:rPr>
                        <a:t> 대해 삭제가 가능</a:t>
                      </a:r>
                    </a:p>
                  </a:txBody>
                  <a:tcPr marL="5892" marR="5892" marT="58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331107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4" name="Picture 2" descr="C:\Users\sec\Desktop\스토리보드 사진\사원\50팀게시판_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2280" y="1131590"/>
            <a:ext cx="5040000" cy="3474441"/>
          </a:xfrm>
          <a:prstGeom prst="rect">
            <a:avLst/>
          </a:prstGeom>
          <a:noFill/>
        </p:spPr>
      </p:pic>
      <p:grpSp>
        <p:nvGrpSpPr>
          <p:cNvPr id="9" name="그룹 36"/>
          <p:cNvGrpSpPr/>
          <p:nvPr/>
        </p:nvGrpSpPr>
        <p:grpSpPr>
          <a:xfrm>
            <a:off x="3358497" y="1908820"/>
            <a:ext cx="3013703" cy="900221"/>
            <a:chOff x="3358497" y="1908820"/>
            <a:chExt cx="3013703" cy="900221"/>
          </a:xfrm>
        </p:grpSpPr>
        <p:sp>
          <p:nvSpPr>
            <p:cNvPr id="24" name="직사각형 23"/>
            <p:cNvSpPr/>
            <p:nvPr/>
          </p:nvSpPr>
          <p:spPr>
            <a:xfrm>
              <a:off x="3358497" y="2610371"/>
              <a:ext cx="616173" cy="198670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70956" y="1908820"/>
              <a:ext cx="220124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제목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글의 상세보기 페이지로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8" name="직선 연결선 27"/>
            <p:cNvCxnSpPr/>
            <p:nvPr/>
          </p:nvCxnSpPr>
          <p:spPr>
            <a:xfrm>
              <a:off x="3667796" y="2067694"/>
              <a:ext cx="0" cy="529675"/>
            </a:xfrm>
            <a:prstGeom prst="line">
              <a:avLst/>
            </a:prstGeom>
            <a:ln w="317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3653400" y="2077219"/>
              <a:ext cx="558560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C:\Users\sec\Desktop\스토리보드 사진\사원\52팀게시판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251520" y="3633027"/>
            <a:ext cx="6429978" cy="662700"/>
            <a:chOff x="271682" y="4993686"/>
            <a:chExt cx="6429978" cy="662700"/>
          </a:xfrm>
        </p:grpSpPr>
        <p:grpSp>
          <p:nvGrpSpPr>
            <p:cNvPr id="18" name="그룹 21"/>
            <p:cNvGrpSpPr/>
            <p:nvPr/>
          </p:nvGrpSpPr>
          <p:grpSpPr>
            <a:xfrm>
              <a:off x="271682" y="4993686"/>
              <a:ext cx="6429978" cy="662700"/>
              <a:chOff x="271682" y="4993686"/>
              <a:chExt cx="6429978" cy="662700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3029252" y="4993686"/>
                <a:ext cx="3672408" cy="648072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71682" y="5225499"/>
                <a:ext cx="230425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해당 글에 대한 코멘트 </a:t>
                </a:r>
                <a:endParaRPr lang="en-US" altLang="ko-KR" sz="1100" dirty="0" smtClean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  <a:p>
                <a:pPr algn="just"/>
                <a:r>
                  <a:rPr lang="ko-KR" altLang="en-US" sz="1100" dirty="0" smtClean="0">
                    <a:ln>
                      <a:solidFill>
                        <a:schemeClr val="tx1">
                          <a:lumMod val="75000"/>
                          <a:lumOff val="25000"/>
                          <a:alpha val="10000"/>
                        </a:schemeClr>
                      </a:solidFill>
                    </a:ln>
                    <a:solidFill>
                      <a:srgbClr val="C00000"/>
                    </a:solidFill>
                    <a:latin typeface="-윤고딕350" pitchFamily="18" charset="-127"/>
                    <a:ea typeface="-윤고딕350" pitchFamily="18" charset="-127"/>
                  </a:rPr>
                  <a:t>입력 가능</a:t>
                </a:r>
                <a:endParaRPr lang="ko-KR" altLang="en-US" sz="1100" dirty="0">
                  <a:ln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rgbClr val="C00000"/>
                  </a:solidFill>
                  <a:latin typeface="-윤고딕350" pitchFamily="18" charset="-127"/>
                  <a:ea typeface="-윤고딕350" pitchFamily="18" charset="-127"/>
                </a:endParaRPr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flipH="1">
              <a:off x="1793375" y="5332460"/>
              <a:ext cx="1224136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4139952" y="1995686"/>
            <a:ext cx="2610010" cy="1604444"/>
            <a:chOff x="4139952" y="1995686"/>
            <a:chExt cx="2610010" cy="1604444"/>
          </a:xfrm>
        </p:grpSpPr>
        <p:sp>
          <p:nvSpPr>
            <p:cNvPr id="24" name="직사각형 23"/>
            <p:cNvSpPr/>
            <p:nvPr/>
          </p:nvSpPr>
          <p:spPr>
            <a:xfrm>
              <a:off x="5209439" y="334499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139952" y="1995686"/>
              <a:ext cx="2610010" cy="1368152"/>
              <a:chOff x="4797858" y="2499742"/>
              <a:chExt cx="2610010" cy="1368152"/>
            </a:xfrm>
          </p:grpSpPr>
          <p:cxnSp>
            <p:nvCxnSpPr>
              <p:cNvPr id="29" name="직선 화살표 연결선 28"/>
              <p:cNvCxnSpPr/>
              <p:nvPr/>
            </p:nvCxnSpPr>
            <p:spPr>
              <a:xfrm flipV="1">
                <a:off x="6084168" y="2715766"/>
                <a:ext cx="9834" cy="115212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4797858" y="2499742"/>
                <a:ext cx="261001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수정 버튼 클릭 시 글 수정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267" name="Picture 3" descr="C:\Users\sec\Desktop\스토리보드 사진\사원\53팀게시판_수정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0789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2699792" y="3859342"/>
            <a:ext cx="3086004" cy="440600"/>
            <a:chOff x="2699792" y="3859342"/>
            <a:chExt cx="3086004" cy="440600"/>
          </a:xfrm>
        </p:grpSpPr>
        <p:sp>
          <p:nvSpPr>
            <p:cNvPr id="18" name="직사각형 17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99792" y="3869055"/>
              <a:ext cx="1891865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수정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해당 글의 상세페이지로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flipH="1">
              <a:off x="4572000" y="3982434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5373922" y="3003798"/>
            <a:ext cx="1502334" cy="1097965"/>
            <a:chOff x="5373922" y="3003798"/>
            <a:chExt cx="1502334" cy="1097965"/>
          </a:xfrm>
        </p:grpSpPr>
        <p:sp>
          <p:nvSpPr>
            <p:cNvPr id="22" name="직사각형 21"/>
            <p:cNvSpPr/>
            <p:nvPr/>
          </p:nvSpPr>
          <p:spPr>
            <a:xfrm>
              <a:off x="5827741" y="3867894"/>
              <a:ext cx="483083" cy="23386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V="1">
              <a:off x="6084168" y="3291830"/>
              <a:ext cx="0" cy="57606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73922" y="3003798"/>
              <a:ext cx="15023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 내용 초기화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C:\Users\sec\Desktop\스토리보드 사진\사원\52팀게시판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6" name="그룹 25"/>
          <p:cNvGrpSpPr/>
          <p:nvPr/>
        </p:nvGrpSpPr>
        <p:grpSpPr>
          <a:xfrm>
            <a:off x="4510625" y="1995686"/>
            <a:ext cx="2610010" cy="1604444"/>
            <a:chOff x="4510625" y="1995686"/>
            <a:chExt cx="2610010" cy="1604444"/>
          </a:xfrm>
        </p:grpSpPr>
        <p:sp>
          <p:nvSpPr>
            <p:cNvPr id="24" name="직사각형 23"/>
            <p:cNvSpPr/>
            <p:nvPr/>
          </p:nvSpPr>
          <p:spPr>
            <a:xfrm>
              <a:off x="5580112" y="334499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26"/>
            <p:cNvGrpSpPr/>
            <p:nvPr/>
          </p:nvGrpSpPr>
          <p:grpSpPr>
            <a:xfrm>
              <a:off x="4510625" y="1995686"/>
              <a:ext cx="2610010" cy="1368152"/>
              <a:chOff x="4797858" y="2499742"/>
              <a:chExt cx="2610010" cy="1368152"/>
            </a:xfrm>
          </p:grpSpPr>
          <p:cxnSp>
            <p:nvCxnSpPr>
              <p:cNvPr id="29" name="직선 화살표 연결선 28"/>
              <p:cNvCxnSpPr/>
              <p:nvPr/>
            </p:nvCxnSpPr>
            <p:spPr>
              <a:xfrm flipV="1">
                <a:off x="6084168" y="2715766"/>
                <a:ext cx="9834" cy="115212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4797858" y="2499742"/>
                <a:ext cx="2610010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삭제 버튼 클릭 시 글 삭제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290" name="Picture 2" descr="C:\Users\sec\Desktop\스토리보드 사진\사원\54팀게시판_삭제버튼누를시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573413" y="2643758"/>
            <a:ext cx="2400016" cy="1581879"/>
            <a:chOff x="3103992" y="3300338"/>
            <a:chExt cx="2400016" cy="1581879"/>
          </a:xfrm>
        </p:grpSpPr>
        <p:sp>
          <p:nvSpPr>
            <p:cNvPr id="18" name="직사각형 17"/>
            <p:cNvSpPr/>
            <p:nvPr/>
          </p:nvSpPr>
          <p:spPr>
            <a:xfrm>
              <a:off x="4003724" y="3300338"/>
              <a:ext cx="424987" cy="28803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03992" y="4451330"/>
              <a:ext cx="24000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삭제 버튼 클릭 시 해당 게시 글 삭제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</a:t>
              </a: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팀 게시판 목록으로 이동</a:t>
              </a:r>
              <a:endParaRPr lang="en-US" altLang="ko-KR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4204893" y="3597086"/>
              <a:ext cx="3916" cy="766743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42" name="Picture 2" descr="C:\Users\sec\Desktop\스토리보드 사진\사원\52팀게시판_상세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5" name="그룹 24"/>
          <p:cNvGrpSpPr/>
          <p:nvPr/>
        </p:nvGrpSpPr>
        <p:grpSpPr>
          <a:xfrm>
            <a:off x="4784475" y="2006319"/>
            <a:ext cx="2739853" cy="1604444"/>
            <a:chOff x="4053762" y="1995686"/>
            <a:chExt cx="2739853" cy="1604444"/>
          </a:xfrm>
        </p:grpSpPr>
        <p:sp>
          <p:nvSpPr>
            <p:cNvPr id="24" name="직사각형 23"/>
            <p:cNvSpPr/>
            <p:nvPr/>
          </p:nvSpPr>
          <p:spPr>
            <a:xfrm>
              <a:off x="5209439" y="3344995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26"/>
            <p:cNvGrpSpPr/>
            <p:nvPr/>
          </p:nvGrpSpPr>
          <p:grpSpPr>
            <a:xfrm>
              <a:off x="4053762" y="1995686"/>
              <a:ext cx="2739853" cy="1368152"/>
              <a:chOff x="4711668" y="2499742"/>
              <a:chExt cx="2739853" cy="1368152"/>
            </a:xfrm>
          </p:grpSpPr>
          <p:cxnSp>
            <p:nvCxnSpPr>
              <p:cNvPr id="29" name="직선 화살표 연결선 28"/>
              <p:cNvCxnSpPr/>
              <p:nvPr/>
            </p:nvCxnSpPr>
            <p:spPr>
              <a:xfrm flipV="1">
                <a:off x="6084168" y="2715766"/>
                <a:ext cx="9834" cy="1152128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4711668" y="2499742"/>
                <a:ext cx="2739853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err="1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답글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버튼 클릭 시 </a:t>
                </a:r>
                <a:r>
                  <a:rPr lang="ko-KR" altLang="en-US" sz="1100" dirty="0" err="1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답글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작성 페이지로 이동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14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사용자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314" name="Picture 2" descr="C:\Users\sec\Desktop\스토리보드 사진\사원\55팀게시판_답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pic>
        <p:nvPicPr>
          <p:cNvPr id="17" name="Picture 4" descr="C:\Users\sec\Desktop\스토리보드 사진\사원\51팀게시판_글쓰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1691680" y="3859342"/>
            <a:ext cx="4094116" cy="439439"/>
            <a:chOff x="1691680" y="3859342"/>
            <a:chExt cx="4094116" cy="439439"/>
          </a:xfrm>
        </p:grpSpPr>
        <p:sp>
          <p:nvSpPr>
            <p:cNvPr id="19" name="직사각형 18"/>
            <p:cNvSpPr/>
            <p:nvPr/>
          </p:nvSpPr>
          <p:spPr>
            <a:xfrm>
              <a:off x="5364088" y="3859342"/>
              <a:ext cx="421708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691680" y="3867894"/>
              <a:ext cx="2999539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글쓰기 버튼 클릭 시 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글이 등록되고</a:t>
              </a:r>
              <a:r>
                <a: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, 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팀 게시판 목록으로 이동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572000" y="3982434"/>
              <a:ext cx="792088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/>
          <p:cNvGrpSpPr/>
          <p:nvPr/>
        </p:nvGrpSpPr>
        <p:grpSpPr>
          <a:xfrm>
            <a:off x="5373922" y="3003798"/>
            <a:ext cx="1502334" cy="1097965"/>
            <a:chOff x="5373922" y="3003798"/>
            <a:chExt cx="1502334" cy="1097965"/>
          </a:xfrm>
        </p:grpSpPr>
        <p:sp>
          <p:nvSpPr>
            <p:cNvPr id="23" name="직사각형 22"/>
            <p:cNvSpPr/>
            <p:nvPr/>
          </p:nvSpPr>
          <p:spPr>
            <a:xfrm>
              <a:off x="5827741" y="3867894"/>
              <a:ext cx="483083" cy="23386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직선 화살표 연결선 23"/>
            <p:cNvCxnSpPr/>
            <p:nvPr/>
          </p:nvCxnSpPr>
          <p:spPr>
            <a:xfrm flipV="1">
              <a:off x="6084168" y="3291830"/>
              <a:ext cx="0" cy="576064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373922" y="3003798"/>
              <a:ext cx="1502334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작성한 글 내용 초기화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4890" y="234643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600" dirty="0" smtClean="0">
                <a:ln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관리자 페이지</a:t>
            </a:r>
            <a:endParaRPr lang="ko-KR" altLang="en-US" spc="600" dirty="0">
              <a:ln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30703" y="2162227"/>
            <a:ext cx="934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rPr>
              <a:t>0</a:t>
            </a:r>
            <a:endParaRPr lang="ko-KR" altLang="en-US" sz="900" dirty="0">
              <a:ln>
                <a:solidFill>
                  <a:schemeClr val="bg1">
                    <a:lumMod val="95000"/>
                    <a:alpha val="1000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75311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362" name="Picture 2" descr="C:\Users\sec\Desktop\스토리보드 사진\관리자\58관리자_사원등록_사원번호까지(부서선택후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35" name="그룹 34"/>
          <p:cNvGrpSpPr/>
          <p:nvPr/>
        </p:nvGrpSpPr>
        <p:grpSpPr>
          <a:xfrm>
            <a:off x="0" y="2293243"/>
            <a:ext cx="6800056" cy="753988"/>
            <a:chOff x="0" y="2293243"/>
            <a:chExt cx="6800056" cy="753988"/>
          </a:xfrm>
        </p:grpSpPr>
        <p:grpSp>
          <p:nvGrpSpPr>
            <p:cNvPr id="17" name="그룹 16"/>
            <p:cNvGrpSpPr/>
            <p:nvPr/>
          </p:nvGrpSpPr>
          <p:grpSpPr>
            <a:xfrm>
              <a:off x="0" y="2499742"/>
              <a:ext cx="4581525" cy="547489"/>
              <a:chOff x="1573543" y="3147814"/>
              <a:chExt cx="4581525" cy="54748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223156" y="3147814"/>
                <a:ext cx="931912" cy="547489"/>
              </a:xfrm>
              <a:prstGeom prst="rect">
                <a:avLst/>
              </a:prstGeom>
              <a:noFill/>
              <a:ln w="317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26"/>
              <p:cNvGrpSpPr/>
              <p:nvPr/>
            </p:nvGrpSpPr>
            <p:grpSpPr>
              <a:xfrm>
                <a:off x="1573543" y="3219822"/>
                <a:ext cx="3630563" cy="430887"/>
                <a:chOff x="2231449" y="3723878"/>
                <a:chExt cx="3630563" cy="430887"/>
              </a:xfrm>
            </p:grpSpPr>
            <p:cxnSp>
              <p:nvCxnSpPr>
                <p:cNvPr id="20" name="직선 화살표 연결선 19"/>
                <p:cNvCxnSpPr/>
                <p:nvPr/>
              </p:nvCxnSpPr>
              <p:spPr>
                <a:xfrm flipH="1">
                  <a:off x="4067145" y="3930377"/>
                  <a:ext cx="1794867" cy="0"/>
                </a:xfrm>
                <a:prstGeom prst="straightConnector1">
                  <a:avLst/>
                </a:prstGeom>
                <a:ln w="317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TextBox 20"/>
                <p:cNvSpPr txBox="1"/>
                <p:nvPr/>
              </p:nvSpPr>
              <p:spPr>
                <a:xfrm>
                  <a:off x="2231449" y="3723878"/>
                  <a:ext cx="1762021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dirty="0" smtClean="0">
                      <a:ln>
                        <a:solidFill>
                          <a:srgbClr val="C00000">
                            <a:alpha val="10000"/>
                          </a:srgbClr>
                        </a:solidFill>
                      </a:ln>
                      <a:solidFill>
                        <a:srgbClr val="C00000"/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부서를 선택하면 그 부서에</a:t>
                  </a:r>
                  <a:endPara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  <a:p>
                  <a:r>
                    <a:rPr lang="ko-KR" altLang="en-US" sz="1100" dirty="0" smtClean="0">
                      <a:ln>
                        <a:solidFill>
                          <a:srgbClr val="C00000">
                            <a:alpha val="10000"/>
                          </a:srgbClr>
                        </a:solidFill>
                      </a:ln>
                      <a:solidFill>
                        <a:srgbClr val="C00000"/>
                      </a:solidFill>
                      <a:latin typeface="-윤고딕350" panose="02030504000101010101" pitchFamily="18" charset="-127"/>
                      <a:ea typeface="-윤고딕350" panose="02030504000101010101" pitchFamily="18" charset="-127"/>
                    </a:rPr>
                    <a:t>해당되는 소속팀 선택 가능</a:t>
                  </a:r>
                  <a:endPara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endParaRPr>
                </a:p>
              </p:txBody>
            </p:sp>
          </p:grpSp>
        </p:grpSp>
        <p:sp>
          <p:nvSpPr>
            <p:cNvPr id="22" name="직사각형 21"/>
            <p:cNvSpPr/>
            <p:nvPr/>
          </p:nvSpPr>
          <p:spPr>
            <a:xfrm>
              <a:off x="5868144" y="2293243"/>
              <a:ext cx="931912" cy="547489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11760" y="516285"/>
            <a:ext cx="3049233" cy="1960292"/>
            <a:chOff x="3981754" y="1596405"/>
            <a:chExt cx="3049233" cy="1960292"/>
          </a:xfrm>
        </p:grpSpPr>
        <p:sp>
          <p:nvSpPr>
            <p:cNvPr id="26" name="직사각형 25"/>
            <p:cNvSpPr/>
            <p:nvPr/>
          </p:nvSpPr>
          <p:spPr>
            <a:xfrm>
              <a:off x="5218964" y="3392413"/>
              <a:ext cx="421708" cy="164284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3981754" y="1596405"/>
              <a:ext cx="3049233" cy="1790678"/>
              <a:chOff x="4639660" y="2100461"/>
              <a:chExt cx="3049233" cy="1790678"/>
            </a:xfrm>
          </p:grpSpPr>
          <p:cxnSp>
            <p:nvCxnSpPr>
              <p:cNvPr id="28" name="직선 화살표 연결선 27"/>
              <p:cNvCxnSpPr/>
              <p:nvPr/>
            </p:nvCxnSpPr>
            <p:spPr>
              <a:xfrm flipV="1">
                <a:off x="6084238" y="2643758"/>
                <a:ext cx="0" cy="1247381"/>
              </a:xfrm>
              <a:prstGeom prst="straightConnector1">
                <a:avLst/>
              </a:prstGeom>
              <a:ln w="317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4639660" y="2100461"/>
                <a:ext cx="3049233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부서와 소속팀이 선택되면 등록 년도 네 자리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</a:t>
                </a: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부서 번호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팀 번호 각 한 자리</a:t>
                </a:r>
                <a:r>
                  <a:rPr lang="en-US" altLang="ko-KR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,  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등록 순으로</a:t>
                </a:r>
                <a:endParaRPr lang="en-US" altLang="ko-KR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  <a:p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구성되는 두 자리의 숫자로 </a:t>
                </a:r>
                <a:r>
                  <a:rPr lang="ko-KR" altLang="en-US" sz="1100" dirty="0" err="1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사번</a:t>
                </a:r>
                <a:r>
                  <a:rPr lang="ko-KR" altLang="en-US" sz="1100" dirty="0" smtClean="0">
                    <a:ln>
                      <a:solidFill>
                        <a:srgbClr val="C00000">
                          <a:alpha val="10000"/>
                        </a:srgbClr>
                      </a:solidFill>
                    </a:ln>
                    <a:solidFill>
                      <a:srgbClr val="C00000"/>
                    </a:solidFill>
                    <a:latin typeface="-윤고딕350" panose="02030504000101010101" pitchFamily="18" charset="-127"/>
                    <a:ea typeface="-윤고딕350" panose="02030504000101010101" pitchFamily="18" charset="-127"/>
                  </a:rPr>
                  <a:t> 번호 자동 생성 </a:t>
                </a:r>
                <a:endParaRPr lang="ko-KR" altLang="en-US" sz="1100" dirty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8626" y="60348"/>
            <a:ext cx="8928992" cy="720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8625" y="168851"/>
            <a:ext cx="1872207" cy="32354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/>
          <p:cNvSpPr/>
          <p:nvPr/>
        </p:nvSpPr>
        <p:spPr>
          <a:xfrm>
            <a:off x="1970832" y="168850"/>
            <a:ext cx="323546" cy="323546"/>
          </a:xfrm>
          <a:prstGeom prst="rtTriangl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5"/>
          <p:cNvGrpSpPr/>
          <p:nvPr/>
        </p:nvGrpSpPr>
        <p:grpSpPr>
          <a:xfrm>
            <a:off x="2016206" y="168846"/>
            <a:ext cx="7011412" cy="323548"/>
            <a:chOff x="2016206" y="168846"/>
            <a:chExt cx="7011412" cy="323548"/>
          </a:xfrm>
        </p:grpSpPr>
        <p:sp>
          <p:nvSpPr>
            <p:cNvPr id="7" name="직사각형 6"/>
            <p:cNvSpPr/>
            <p:nvPr/>
          </p:nvSpPr>
          <p:spPr>
            <a:xfrm flipH="1" flipV="1">
              <a:off x="2339752" y="168846"/>
              <a:ext cx="6687866" cy="3235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2016206" y="168848"/>
              <a:ext cx="323546" cy="323546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6859010" y="208146"/>
            <a:ext cx="21054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05. </a:t>
            </a: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스토리보드</a:t>
            </a:r>
            <a:r>
              <a:rPr lang="en-US" altLang="ko-KR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40" pitchFamily="18" charset="-127"/>
                <a:ea typeface="-윤고딕340" pitchFamily="18" charset="-127"/>
              </a:rPr>
              <a:t>_</a:t>
            </a:r>
            <a:r>
              <a:rPr lang="ko-KR" altLang="en-US" sz="1000" dirty="0" smtClean="0">
                <a:ln>
                  <a:solidFill>
                    <a:schemeClr val="tx1">
                      <a:lumMod val="65000"/>
                      <a:lumOff val="35000"/>
                      <a:alpha val="1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65000"/>
                    <a:lumOff val="35000"/>
                    <a:alpha val="1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82" y="472632"/>
            <a:ext cx="2079065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 smtClean="0">
                <a:ln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윤고딕330" panose="02030504000101010101" pitchFamily="18" charset="-127"/>
                <a:ea typeface="-윤고딕330" panose="02030504000101010101" pitchFamily="18" charset="-127"/>
              </a:rPr>
              <a:t>관리자 페이지</a:t>
            </a:r>
            <a:endParaRPr lang="ko-KR" altLang="en-US" sz="1050" dirty="0">
              <a:ln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60427" y="150112"/>
            <a:ext cx="1396115" cy="357881"/>
            <a:chOff x="160427" y="150112"/>
            <a:chExt cx="1396115" cy="357881"/>
          </a:xfrm>
        </p:grpSpPr>
        <p:sp>
          <p:nvSpPr>
            <p:cNvPr id="14" name="TextBox 13"/>
            <p:cNvSpPr txBox="1"/>
            <p:nvPr/>
          </p:nvSpPr>
          <p:spPr>
            <a:xfrm>
              <a:off x="188390" y="150112"/>
              <a:ext cx="136815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최고조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(2</a:t>
              </a:r>
              <a:r>
                <a:rPr lang="ko-KR" altLang="en-US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조</a:t>
              </a:r>
              <a:r>
                <a:rPr lang="en-US" altLang="ko-KR" sz="8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30" pitchFamily="18" charset="-127"/>
                  <a:ea typeface="-윤고딕330" pitchFamily="18" charset="-127"/>
                </a:rPr>
                <a:t>)</a:t>
              </a:r>
              <a:endParaRPr lang="ko-KR" altLang="en-US" sz="8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30" pitchFamily="18" charset="-127"/>
                <a:ea typeface="-윤고딕330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8390" y="277161"/>
              <a:ext cx="136815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 smtClean="0">
                  <a:ln>
                    <a:solidFill>
                      <a:schemeClr val="bg1">
                        <a:lumMod val="95000"/>
                        <a:alpha val="1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-윤고딕350" pitchFamily="18" charset="-127"/>
                  <a:ea typeface="-윤고딕350" pitchFamily="18" charset="-127"/>
                </a:rPr>
                <a:t>사원 관리 프로그램</a:t>
              </a:r>
              <a:endParaRPr lang="ko-KR" altLang="en-US" sz="900" dirty="0">
                <a:ln>
                  <a:solidFill>
                    <a:schemeClr val="bg1">
                      <a:lumMod val="95000"/>
                      <a:alpha val="1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-윤고딕350" pitchFamily="18" charset="-127"/>
                <a:ea typeface="-윤고딕350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0427" y="198012"/>
              <a:ext cx="50357" cy="255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386" name="Picture 2" descr="C:\Users\sec\Desktop\스토리보드 사진\관리자\59관리자_사원등록 _생년월일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131590"/>
            <a:ext cx="5040000" cy="3385177"/>
          </a:xfrm>
          <a:prstGeom prst="rect">
            <a:avLst/>
          </a:prstGeom>
          <a:noFill/>
        </p:spPr>
      </p:pic>
      <p:grpSp>
        <p:nvGrpSpPr>
          <p:cNvPr id="29" name="그룹 28"/>
          <p:cNvGrpSpPr/>
          <p:nvPr/>
        </p:nvGrpSpPr>
        <p:grpSpPr>
          <a:xfrm>
            <a:off x="5858619" y="2759199"/>
            <a:ext cx="3141365" cy="1046212"/>
            <a:chOff x="5858619" y="2759199"/>
            <a:chExt cx="3141365" cy="1046212"/>
          </a:xfrm>
        </p:grpSpPr>
        <p:sp>
          <p:nvSpPr>
            <p:cNvPr id="17" name="직사각형 16"/>
            <p:cNvSpPr/>
            <p:nvPr/>
          </p:nvSpPr>
          <p:spPr>
            <a:xfrm>
              <a:off x="5858619" y="2759199"/>
              <a:ext cx="1061070" cy="1046212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flipV="1">
              <a:off x="6948264" y="3291830"/>
              <a:ext cx="504056" cy="646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380312" y="3076967"/>
              <a:ext cx="16196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자신의 생년월일을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달력에서 찾아서 선택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36388" y="3176389"/>
            <a:ext cx="4983100" cy="430887"/>
            <a:chOff x="976101" y="3772476"/>
            <a:chExt cx="4983100" cy="430887"/>
          </a:xfrm>
        </p:grpSpPr>
        <p:sp>
          <p:nvSpPr>
            <p:cNvPr id="24" name="직사각형 23"/>
            <p:cNvSpPr/>
            <p:nvPr/>
          </p:nvSpPr>
          <p:spPr>
            <a:xfrm>
              <a:off x="5335512" y="3859342"/>
              <a:ext cx="623689" cy="255135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76101" y="3772476"/>
              <a:ext cx="150233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주소찾기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버튼 클릭 시</a:t>
              </a:r>
              <a:endParaRPr lang="en-US" altLang="ko-KR" sz="1100" dirty="0" smtClean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  <a:p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주소찾기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</a:t>
              </a:r>
              <a:r>
                <a:rPr lang="ko-KR" altLang="en-US" sz="1100" dirty="0" err="1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팝업창</a:t>
              </a:r>
              <a:r>
                <a:rPr lang="ko-KR" altLang="en-US" sz="1100" dirty="0" smtClean="0">
                  <a:ln>
                    <a:solidFill>
                      <a:srgbClr val="C00000">
                        <a:alpha val="10000"/>
                      </a:srgbClr>
                    </a:solidFill>
                  </a:ln>
                  <a:solidFill>
                    <a:srgbClr val="C00000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 표시</a:t>
              </a:r>
              <a:endParaRPr lang="ko-KR" altLang="en-US" sz="1100" dirty="0">
                <a:ln>
                  <a:solidFill>
                    <a:srgbClr val="C00000">
                      <a:alpha val="10000"/>
                    </a:srgbClr>
                  </a:solidFill>
                </a:ln>
                <a:solidFill>
                  <a:srgbClr val="C00000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cxnSp>
          <p:nvCxnSpPr>
            <p:cNvPr id="26" name="직선 화살표 연결선 25"/>
            <p:cNvCxnSpPr/>
            <p:nvPr/>
          </p:nvCxnSpPr>
          <p:spPr>
            <a:xfrm flipH="1">
              <a:off x="2387377" y="3982434"/>
              <a:ext cx="2976712" cy="0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317618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1100" dirty="0" smtClean="0">
            <a:ln>
              <a:solidFill>
                <a:schemeClr val="tx1">
                  <a:lumMod val="75000"/>
                  <a:lumOff val="25000"/>
                  <a:alpha val="10000"/>
                </a:schemeClr>
              </a:solidFill>
            </a:ln>
            <a:solidFill>
              <a:srgbClr val="C00000"/>
            </a:solidFill>
            <a:latin typeface="-윤고딕350" pitchFamily="18" charset="-127"/>
            <a:ea typeface="-윤고딕350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2404</TotalTime>
  <Words>6752</Words>
  <Application>Microsoft Office PowerPoint</Application>
  <PresentationFormat>화면 슬라이드 쇼(16:9)</PresentationFormat>
  <Paragraphs>2428</Paragraphs>
  <Slides>193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193</vt:i4>
      </vt:variant>
    </vt:vector>
  </HeadingPairs>
  <TitlesOfParts>
    <vt:vector size="203" baseType="lpstr">
      <vt:lpstr>굴림</vt:lpstr>
      <vt:lpstr>Arial</vt:lpstr>
      <vt:lpstr>나눔고딕 ExtraBold</vt:lpstr>
      <vt:lpstr>맑은 고딕</vt:lpstr>
      <vt:lpstr>-윤고딕350</vt:lpstr>
      <vt:lpstr>-윤고딕330</vt:lpstr>
      <vt:lpstr>-윤고딕340</vt:lpstr>
      <vt:lpstr>-윤고딕320</vt:lpstr>
      <vt:lpstr>-윤고딕120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  <vt:lpstr>슬라이드 100</vt:lpstr>
      <vt:lpstr>슬라이드 101</vt:lpstr>
      <vt:lpstr>슬라이드 102</vt:lpstr>
      <vt:lpstr>슬라이드 103</vt:lpstr>
      <vt:lpstr>슬라이드 104</vt:lpstr>
      <vt:lpstr>슬라이드 105</vt:lpstr>
      <vt:lpstr>슬라이드 106</vt:lpstr>
      <vt:lpstr>슬라이드 107</vt:lpstr>
      <vt:lpstr>슬라이드 108</vt:lpstr>
      <vt:lpstr>슬라이드 109</vt:lpstr>
      <vt:lpstr>슬라이드 110</vt:lpstr>
      <vt:lpstr>슬라이드 111</vt:lpstr>
      <vt:lpstr>슬라이드 112</vt:lpstr>
      <vt:lpstr>슬라이드 113</vt:lpstr>
      <vt:lpstr>슬라이드 114</vt:lpstr>
      <vt:lpstr>슬라이드 115</vt:lpstr>
      <vt:lpstr>슬라이드 116</vt:lpstr>
      <vt:lpstr>슬라이드 117</vt:lpstr>
      <vt:lpstr>슬라이드 118</vt:lpstr>
      <vt:lpstr>슬라이드 119</vt:lpstr>
      <vt:lpstr>슬라이드 120</vt:lpstr>
      <vt:lpstr>슬라이드 121</vt:lpstr>
      <vt:lpstr>슬라이드 122</vt:lpstr>
      <vt:lpstr>슬라이드 123</vt:lpstr>
      <vt:lpstr>슬라이드 124</vt:lpstr>
      <vt:lpstr>슬라이드 125</vt:lpstr>
      <vt:lpstr>슬라이드 126</vt:lpstr>
      <vt:lpstr>슬라이드 127</vt:lpstr>
      <vt:lpstr>슬라이드 128</vt:lpstr>
      <vt:lpstr>슬라이드 129</vt:lpstr>
      <vt:lpstr>슬라이드 130</vt:lpstr>
      <vt:lpstr>슬라이드 131</vt:lpstr>
      <vt:lpstr>슬라이드 132</vt:lpstr>
      <vt:lpstr>슬라이드 133</vt:lpstr>
      <vt:lpstr>슬라이드 134</vt:lpstr>
      <vt:lpstr>슬라이드 135</vt:lpstr>
      <vt:lpstr>슬라이드 136</vt:lpstr>
      <vt:lpstr>슬라이드 137</vt:lpstr>
      <vt:lpstr>슬라이드 138</vt:lpstr>
      <vt:lpstr>슬라이드 139</vt:lpstr>
      <vt:lpstr>슬라이드 140</vt:lpstr>
      <vt:lpstr>슬라이드 141</vt:lpstr>
      <vt:lpstr>슬라이드 142</vt:lpstr>
      <vt:lpstr>슬라이드 143</vt:lpstr>
      <vt:lpstr>슬라이드 144</vt:lpstr>
      <vt:lpstr>슬라이드 145</vt:lpstr>
      <vt:lpstr>슬라이드 146</vt:lpstr>
      <vt:lpstr>슬라이드 147</vt:lpstr>
      <vt:lpstr>슬라이드 148</vt:lpstr>
      <vt:lpstr>슬라이드 149</vt:lpstr>
      <vt:lpstr>슬라이드 150</vt:lpstr>
      <vt:lpstr>슬라이드 151</vt:lpstr>
      <vt:lpstr>슬라이드 152</vt:lpstr>
      <vt:lpstr>슬라이드 153</vt:lpstr>
      <vt:lpstr>슬라이드 154</vt:lpstr>
      <vt:lpstr>슬라이드 155</vt:lpstr>
      <vt:lpstr>슬라이드 156</vt:lpstr>
      <vt:lpstr>슬라이드 157</vt:lpstr>
      <vt:lpstr>슬라이드 158</vt:lpstr>
      <vt:lpstr>슬라이드 159</vt:lpstr>
      <vt:lpstr>슬라이드 160</vt:lpstr>
      <vt:lpstr>슬라이드 161</vt:lpstr>
      <vt:lpstr>슬라이드 162</vt:lpstr>
      <vt:lpstr>슬라이드 163</vt:lpstr>
      <vt:lpstr>슬라이드 164</vt:lpstr>
      <vt:lpstr>슬라이드 165</vt:lpstr>
      <vt:lpstr>슬라이드 166</vt:lpstr>
      <vt:lpstr>슬라이드 167</vt:lpstr>
      <vt:lpstr>슬라이드 168</vt:lpstr>
      <vt:lpstr>슬라이드 169</vt:lpstr>
      <vt:lpstr>슬라이드 170</vt:lpstr>
      <vt:lpstr>슬라이드 171</vt:lpstr>
      <vt:lpstr>슬라이드 172</vt:lpstr>
      <vt:lpstr>슬라이드 173</vt:lpstr>
      <vt:lpstr>슬라이드 174</vt:lpstr>
      <vt:lpstr>슬라이드 175</vt:lpstr>
      <vt:lpstr>슬라이드 176</vt:lpstr>
      <vt:lpstr>슬라이드 177</vt:lpstr>
      <vt:lpstr>슬라이드 178</vt:lpstr>
      <vt:lpstr>슬라이드 179</vt:lpstr>
      <vt:lpstr>슬라이드 180</vt:lpstr>
      <vt:lpstr>슬라이드 181</vt:lpstr>
      <vt:lpstr>슬라이드 182</vt:lpstr>
      <vt:lpstr>슬라이드 183</vt:lpstr>
      <vt:lpstr>슬라이드 184</vt:lpstr>
      <vt:lpstr>슬라이드 185</vt:lpstr>
      <vt:lpstr>슬라이드 186</vt:lpstr>
      <vt:lpstr>슬라이드 187</vt:lpstr>
      <vt:lpstr>슬라이드 188</vt:lpstr>
      <vt:lpstr>슬라이드 189</vt:lpstr>
      <vt:lpstr>슬라이드 190</vt:lpstr>
      <vt:lpstr>슬라이드 191</vt:lpstr>
      <vt:lpstr>슬라이드 192</vt:lpstr>
      <vt:lpstr>슬라이드 193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</dc:creator>
  <cp:lastModifiedBy>sec</cp:lastModifiedBy>
  <cp:revision>117</cp:revision>
  <dcterms:created xsi:type="dcterms:W3CDTF">2017-08-09T07:27:46Z</dcterms:created>
  <dcterms:modified xsi:type="dcterms:W3CDTF">2017-09-18T00:23:43Z</dcterms:modified>
</cp:coreProperties>
</file>